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6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7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8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7" r:id="rId2"/>
    <p:sldMasterId id="2147483709" r:id="rId3"/>
    <p:sldMasterId id="2147483721" r:id="rId4"/>
    <p:sldMasterId id="2147483733" r:id="rId5"/>
    <p:sldMasterId id="2147483745" r:id="rId6"/>
    <p:sldMasterId id="2147483770" r:id="rId7"/>
    <p:sldMasterId id="2147483783" r:id="rId8"/>
  </p:sldMasterIdLst>
  <p:notesMasterIdLst>
    <p:notesMasterId r:id="rId38"/>
  </p:notesMasterIdLst>
  <p:handoutMasterIdLst>
    <p:handoutMasterId r:id="rId39"/>
  </p:handoutMasterIdLst>
  <p:sldIdLst>
    <p:sldId id="1129" r:id="rId9"/>
    <p:sldId id="1067" r:id="rId10"/>
    <p:sldId id="1074" r:id="rId11"/>
    <p:sldId id="1128" r:id="rId12"/>
    <p:sldId id="1073" r:id="rId13"/>
    <p:sldId id="1076" r:id="rId14"/>
    <p:sldId id="1132" r:id="rId15"/>
    <p:sldId id="1080" r:id="rId16"/>
    <p:sldId id="1085" r:id="rId17"/>
    <p:sldId id="1120" r:id="rId18"/>
    <p:sldId id="1086" r:id="rId19"/>
    <p:sldId id="1087" r:id="rId20"/>
    <p:sldId id="1099" r:id="rId21"/>
    <p:sldId id="1114" r:id="rId22"/>
    <p:sldId id="1103" r:id="rId23"/>
    <p:sldId id="1100" r:id="rId24"/>
    <p:sldId id="1133" r:id="rId25"/>
    <p:sldId id="308" r:id="rId26"/>
    <p:sldId id="1107" r:id="rId27"/>
    <p:sldId id="1109" r:id="rId28"/>
    <p:sldId id="1122" r:id="rId29"/>
    <p:sldId id="1121" r:id="rId30"/>
    <p:sldId id="1108" r:id="rId31"/>
    <p:sldId id="1092" r:id="rId32"/>
    <p:sldId id="1110" r:id="rId33"/>
    <p:sldId id="1111" r:id="rId34"/>
    <p:sldId id="1048" r:id="rId35"/>
    <p:sldId id="1126" r:id="rId36"/>
    <p:sldId id="1124" r:id="rId37"/>
  </p:sldIdLst>
  <p:sldSz cx="11522075" cy="7200900"/>
  <p:notesSz cx="6797675" cy="9928225"/>
  <p:custDataLst>
    <p:tags r:id="rId40"/>
  </p:custDataLst>
  <p:defaultTextStyle>
    <a:defPPr>
      <a:defRPr lang="zh-CN"/>
    </a:defPPr>
    <a:lvl1pPr marL="0" algn="l" defTabSz="10695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34798" algn="l" defTabSz="10695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69595" algn="l" defTabSz="10695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04393" algn="l" defTabSz="10695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39191" algn="l" defTabSz="10695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73988" algn="l" defTabSz="10695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08786" algn="l" defTabSz="10695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743585" algn="l" defTabSz="10695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278382" algn="l" defTabSz="10695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8">
          <p15:clr>
            <a:srgbClr val="A4A3A4"/>
          </p15:clr>
        </p15:guide>
        <p15:guide id="2" pos="36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D5D"/>
    <a:srgbClr val="FFFF99"/>
    <a:srgbClr val="CCFF66"/>
    <a:srgbClr val="85F44E"/>
    <a:srgbClr val="D0FF71"/>
    <a:srgbClr val="8BD000"/>
    <a:srgbClr val="C0FF43"/>
    <a:srgbClr val="800000"/>
    <a:srgbClr val="FFD243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976" autoAdjust="0"/>
    <p:restoredTop sz="74170" autoAdjust="0"/>
  </p:normalViewPr>
  <p:slideViewPr>
    <p:cSldViewPr>
      <p:cViewPr varScale="1">
        <p:scale>
          <a:sx n="82" d="100"/>
          <a:sy n="82" d="100"/>
        </p:scale>
        <p:origin x="432" y="77"/>
      </p:cViewPr>
      <p:guideLst>
        <p:guide orient="horz" pos="2268"/>
        <p:guide pos="36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2904" y="-102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tags" Target="tags/tag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81707A-7D57-437A-933A-21B235288B44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4DA9E-8676-4047-BD7C-1EE5A6AA6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3246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5.jp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BC03DA-8B7D-447E-9C29-3A60D78EE7F9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744538"/>
            <a:ext cx="59563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924613-4AE4-47A1-995F-688A24B3495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978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6959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34798" algn="l" defTabSz="106959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69595" algn="l" defTabSz="106959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04393" algn="l" defTabSz="106959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39191" algn="l" defTabSz="106959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73988" algn="l" defTabSz="106959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08786" algn="l" defTabSz="106959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743585" algn="l" defTabSz="106959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278382" algn="l" defTabSz="106959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好，同学们我们来玩个小游戏，你们知道这是对哪个人物的描述吗？</a:t>
            </a:r>
            <a:endParaRPr lang="en-US" altLang="zh-CN" dirty="0"/>
          </a:p>
          <a:p>
            <a:r>
              <a:rPr lang="zh-CN" altLang="en-US" dirty="0"/>
              <a:t>他是哪个朝代的开国之君呀？（诶，明朝）那同学们，我们知道一般来说开国皇帝的庙号是什么啊？（太祖）</a:t>
            </a:r>
            <a:endParaRPr lang="en-US" altLang="zh-CN" dirty="0"/>
          </a:p>
          <a:p>
            <a:r>
              <a:rPr lang="zh-CN" altLang="en-US" dirty="0"/>
              <a:t>所以，你们猜猜他的庙号是什么？</a:t>
            </a:r>
            <a:r>
              <a:rPr lang="zh-CN" altLang="en-US" b="1" dirty="0"/>
              <a:t>朱元璋这个名字是他后来投奔郭子兴时取的</a:t>
            </a:r>
            <a:r>
              <a:rPr lang="zh-CN" altLang="en-US" dirty="0"/>
              <a:t>，</a:t>
            </a:r>
            <a:r>
              <a:rPr lang="zh-CN" altLang="en-US" b="1" i="0" dirty="0"/>
              <a:t>璋是一种很锋利的玉器</a:t>
            </a:r>
            <a:r>
              <a:rPr lang="zh-CN" altLang="en-US" dirty="0"/>
              <a:t>，“朱元璋”的谐音是“诛元璋”，意思是朱元璋要将自己锤炼成诛灭元朝的利器。</a:t>
            </a:r>
            <a:endParaRPr lang="en-US" altLang="zh-CN" dirty="0"/>
          </a:p>
          <a:p>
            <a:r>
              <a:rPr lang="zh-CN" altLang="en-US" dirty="0"/>
              <a:t>（</a:t>
            </a:r>
            <a:r>
              <a:rPr lang="zh-CN" altLang="en-US" sz="14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太祖作为帝王庙号使用，多为创基立业者，常见于开国皇帝，也有为其先人追授者。</a:t>
            </a:r>
            <a:r>
              <a:rPr lang="zh-CN" altLang="en-US" dirty="0"/>
              <a:t>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713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2727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通过分散中央和地方的权力，防止地方官员和朝臣专权，进而加强了皇权。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【</a:t>
            </a:r>
            <a:r>
              <a:rPr lang="zh-CN" altLang="en-US" dirty="0"/>
              <a:t>过渡</a:t>
            </a:r>
            <a:r>
              <a:rPr lang="en-US" altLang="zh-CN" dirty="0"/>
              <a:t>】</a:t>
            </a:r>
            <a:r>
              <a:rPr lang="zh-CN" altLang="en-US" dirty="0"/>
              <a:t>作为开国皇帝朱元璋在明朝的政治制度建设上居功至伟，他设计的种种制度目的在于维系巩固自己的专制权力。地方和中央各个部门，互不隶属，又相互牵制，各自直接对皇帝负责，这样就大大强化了君主专制。同时，为了选拔听话的，有利于自己控制的官僚，朱元璋在选人制度方面也有所“创新”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国子监是元、明、清三代国家设立的最高学府和教育行政管理机构，又称“太学”或“国学”。</a:t>
            </a:r>
            <a:endParaRPr lang="en-US" altLang="zh-CN" dirty="0"/>
          </a:p>
          <a:p>
            <a:r>
              <a:rPr lang="zh-CN" altLang="en-US" sz="1400" b="1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国子监祭</a:t>
            </a:r>
            <a:r>
              <a:rPr lang="zh-CN" altLang="en-US" dirty="0"/>
              <a:t>主要任务是掌大学之法与教学考试。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4006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1" dirty="0"/>
              <a:t>诏狱里采取剥皮、抽肠、刺心等种种酷刑。</a:t>
            </a:r>
            <a:r>
              <a:rPr lang="zh-CN" altLang="en-US" dirty="0"/>
              <a:t>明成祖时还设了东厂，明宪宗又加设了西厂，三大机构统称为厂卫特务机构。      </a:t>
            </a:r>
            <a:endParaRPr lang="en-US" altLang="zh-CN" dirty="0"/>
          </a:p>
          <a:p>
            <a:r>
              <a:rPr lang="zh-CN" altLang="en-US" dirty="0"/>
              <a:t>小活动：小组讨论如何看待特务制度？</a:t>
            </a:r>
            <a:endParaRPr lang="en-US" altLang="zh-CN" dirty="0"/>
          </a:p>
          <a:p>
            <a:r>
              <a:rPr lang="zh-CN" altLang="en-US" dirty="0"/>
              <a:t>教师小结：</a:t>
            </a:r>
            <a:endParaRPr lang="en-US" altLang="zh-CN" dirty="0"/>
          </a:p>
          <a:p>
            <a:r>
              <a:rPr lang="zh-CN" altLang="en-US" dirty="0"/>
              <a:t>◆设立特务机构锦衣卫，有利于皇帝对臣民的监视和侦查，强化了君权，对维护中央集权起到了一定的作用；</a:t>
            </a:r>
            <a:endParaRPr lang="en-US" altLang="zh-CN" dirty="0"/>
          </a:p>
          <a:p>
            <a:r>
              <a:rPr lang="zh-CN" altLang="en-US" dirty="0"/>
              <a:t>◆但这种特务统治使得臣民们终日诚惶诚恐，唯命是从，凡事按部就班，不求进取；同时，这种做法也使法律受到严重破坏，司法机构起不到应有的作用。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文章的每个段落死守在固定的格式里，不能搞灵活多样，字数也有限制，考生只能按照题目的字义敷衍成文，写空洞无物的文章。</a:t>
            </a:r>
            <a:endParaRPr lang="en-US" altLang="zh-CN" dirty="0"/>
          </a:p>
          <a:p>
            <a:r>
              <a:rPr lang="zh-CN" altLang="en-US" dirty="0"/>
              <a:t>考试范围是单一的还是多样的？</a:t>
            </a:r>
            <a:endParaRPr lang="en-US" altLang="zh-CN" dirty="0"/>
          </a:p>
          <a:p>
            <a:r>
              <a:rPr lang="zh-CN" altLang="en-US" dirty="0"/>
              <a:t>答题格式是固定的还是灵活的？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70685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   请看</a:t>
            </a:r>
            <a:r>
              <a:rPr lang="en-US" altLang="zh-CN" dirty="0"/>
              <a:t>《</a:t>
            </a:r>
            <a:r>
              <a:rPr lang="zh-CN" altLang="en-US" dirty="0"/>
              <a:t>举子看榜图</a:t>
            </a:r>
            <a:r>
              <a:rPr lang="en-US" altLang="zh-CN" dirty="0"/>
              <a:t>》</a:t>
            </a:r>
            <a:r>
              <a:rPr lang="zh-CN" altLang="en-US" dirty="0"/>
              <a:t>，同学们可以从举人的表情、神态去观察他们对待皇榜的态度。同学们感受到了举人对皇榜的重视。人物迥异的表情体现了每位考生都为这张皇榜如痴如醉，生动地刻画出八股取士对读书人的影响之深。明末清初思想家顾炎武曾讲过“八股之害等于焚书，而败坏人材有甚于咸阳之郊</a:t>
            </a:r>
            <a:r>
              <a:rPr lang="en-US" altLang="zh-CN" dirty="0"/>
              <a:t>……”</a:t>
            </a:r>
            <a:r>
              <a:rPr lang="zh-CN" altLang="en-US" dirty="0"/>
              <a:t>从这段话我们可以看出顾炎武对明朝后期科举制弊端的态度。你同意这种说法吗？为什么？</a:t>
            </a:r>
          </a:p>
          <a:p>
            <a:r>
              <a:rPr lang="zh-CN" altLang="en-US" dirty="0"/>
              <a:t>　　由此请大家结合图片及材料议一议：八股取士对教育、选官等方面造成什么样的影响？大家回答得很全面，一方面明朝实行八股取士规范严格，使中国的考试制度在走向标准化同时也固定化和模式化了，为了考取功名，读书人将四书、五经研究得出神入化，将朱熹的</a:t>
            </a:r>
            <a:r>
              <a:rPr lang="en-US" altLang="zh-CN" dirty="0"/>
              <a:t>《</a:t>
            </a:r>
            <a:r>
              <a:rPr lang="zh-CN" altLang="en-US" dirty="0"/>
              <a:t>四书集注</a:t>
            </a:r>
            <a:r>
              <a:rPr lang="en-US" altLang="zh-CN" dirty="0"/>
              <a:t>》</a:t>
            </a:r>
            <a:r>
              <a:rPr lang="zh-CN" altLang="en-US" dirty="0"/>
              <a:t>运用得娴熟之至！导致教学内容单一，考试形式呆板，使许多读书人埋头攻读经书，不讲求实际学问，从而扼杀了读书人的创造性和聪明才智，束缚了人们的思想，不利于教育的发展；通过八股取士选拔的“人才”大多是严守规矩和读死书、死读书之人，选出的官员都成为皇帝旨意的顺从着，适应了皇权加强的趋势，但不利于选贤任能，不利于政治的发展，对中国思想文化、科学技术的进步与发展造成严重的阻碍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1823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【</a:t>
            </a:r>
            <a:r>
              <a:rPr lang="zh-CN" altLang="en-US" b="1" dirty="0"/>
              <a:t>过渡</a:t>
            </a:r>
            <a:r>
              <a:rPr lang="en-US" altLang="zh-CN" b="1" dirty="0"/>
              <a:t>】</a:t>
            </a:r>
            <a:r>
              <a:rPr lang="zh-CN" altLang="en-US" b="1" dirty="0"/>
              <a:t>：后来，明太祖为了使官员能对自己彻底的忠诚、选拔出死死听命于自身而且不会口出狂言触怒自身的人，他逐渐找到了一种加强思想控制方式，就是科举上实行八股取士。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>
                <a:solidFill>
                  <a:prstClr val="black"/>
                </a:solidFill>
              </a:rPr>
              <a:pPr/>
              <a:t>21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78074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针对这一些烦恼，朱元璋为力求能坐稳江山、稳固皇权，吸取了元朝灭亡的教训，他使出一些撒手锏，并且他的继承者也基本沿袭了他所采取的做法。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>
                <a:solidFill>
                  <a:prstClr val="black"/>
                </a:solidFill>
              </a:rPr>
              <a:pPr/>
              <a:t>22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4068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0695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朱元璋通过一系列措施强化君主专制中央集权，稳定了政局，为经济的发展提供了较为安定的有利的政治环境局面。</a:t>
            </a:r>
            <a:endParaRPr lang="en-US" altLang="zh-CN" dirty="0"/>
          </a:p>
          <a:p>
            <a:pPr marL="0" marR="0" indent="0" algn="l" defTabSz="10695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同时，朱元璋因为贫寒的出身令其更加了解民间疾苦，所以面对几十年战乱之后遍地荆棘、满目疮痍的现状，朱元璋重视恢复发展社会经济，采取与民休息的政策以及一系列的措施促进社会生产。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128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今天我们这一节课呀，主要围绕“朱元璋”这一位帝王来展开。</a:t>
            </a:r>
            <a:endParaRPr lang="en-US" altLang="zh-CN" dirty="0"/>
          </a:p>
          <a:p>
            <a:r>
              <a:rPr lang="zh-CN" altLang="en-US" dirty="0"/>
              <a:t>我们说朱元璋，他出生社会底层，当过放牛娃、出过家、做过乞丐，但他却自带“开挂”属性，没他可能就没有“明朝那些事儿”。</a:t>
            </a:r>
            <a:endParaRPr lang="en-US" altLang="zh-CN" dirty="0"/>
          </a:p>
          <a:p>
            <a:r>
              <a:rPr lang="zh-CN" altLang="en-US" b="1" dirty="0"/>
              <a:t>在元末群雄逐鹿之际，他是如何异军突起、脱颖而出，成就一番雄图霸业？</a:t>
            </a:r>
            <a:endParaRPr lang="en-US" altLang="zh-CN" b="1" dirty="0"/>
          </a:p>
          <a:p>
            <a:r>
              <a:rPr lang="zh-CN" altLang="en-US" b="1" dirty="0"/>
              <a:t>明朝建立后，他遇到了哪些烦恼，为稳固皇权，又是使出</a:t>
            </a:r>
            <a:r>
              <a:rPr lang="zh-CN" altLang="en-US" b="1" baseline="0" dirty="0"/>
              <a:t>了哪些撒手锏呢？</a:t>
            </a:r>
            <a:endParaRPr lang="en-US" altLang="zh-CN" b="1" baseline="0" dirty="0"/>
          </a:p>
          <a:p>
            <a:r>
              <a:rPr lang="zh-CN" altLang="en-US" b="0" baseline="0" dirty="0"/>
              <a:t>本节课，我们就一起去了解一下！请同学们翻开课本</a:t>
            </a:r>
            <a:r>
              <a:rPr lang="en-US" altLang="zh-CN" b="0" baseline="0" dirty="0"/>
              <a:t>66</a:t>
            </a:r>
            <a:r>
              <a:rPr lang="zh-CN" altLang="en-US" b="0" baseline="0" dirty="0"/>
              <a:t>页</a:t>
            </a:r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713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1263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3201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98800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元朝末年社会黑暗，农民揭竿而起，朱元璋脱颖而出并建立了大明王朝，为维护统治，他在政治、军事、思想、经济等方面采取了一系列的措施。政治上，在中央，废除了丞相，权分六部，在地方上，废行省，设置三司；军事上，设置五军都督府使其与兵部相互制约；思想文化上，推行八股取士以达到思想控制的目的；经济上，与民休息，社会经济得到较大发展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676591-CC57-41CA-9D4C-F84FF28DCBCC}" type="slidenum">
              <a:rPr lang="zh-CN" altLang="en-US" smtClean="0"/>
              <a:pPr>
                <a:defRPr/>
              </a:pPr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0703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196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刚刚我们稍微了解了朱元璋的部分人生经历，他从牧童到帝王，华丽转身，成功地完成了人生逆袭，成为</a:t>
            </a:r>
            <a:r>
              <a:rPr lang="zh-CN" altLang="en-US" baseline="0" dirty="0"/>
              <a:t>了大明王朝的缔造者。而关于明朝的建立的基本概况是怎么样的呢？昨天，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7611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0695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朱元璋</a:t>
            </a:r>
            <a:r>
              <a:rPr lang="en-US" altLang="zh-CN" dirty="0"/>
              <a:t>1328</a:t>
            </a:r>
            <a:r>
              <a:rPr lang="zh-CN" altLang="en-US" dirty="0"/>
              <a:t>年出生于一个贫困家庭，为了生存，他当过放牧娃、和尚、乞丐。元朝末年，社会矛盾激化，各地农民起义风起云涌。朱元璋顺势参加了郭子兴的红巾军起义，由于作战勇猛，足智多谋，他很快得到郭子兴的赏识，并且在郭子兴死后，朱元璋成为红巾军的实际领袖。他采纳有才之士</a:t>
            </a:r>
            <a:r>
              <a:rPr lang="en-US" altLang="zh-CN" dirty="0"/>
              <a:t>——</a:t>
            </a:r>
            <a:r>
              <a:rPr lang="zh-CN" altLang="en-US" dirty="0"/>
              <a:t>朱升的所提出的统一策略：“高筑墙，广积粮，缓称王。”</a:t>
            </a:r>
            <a:r>
              <a:rPr lang="zh-CN" altLang="en-US" b="1" dirty="0"/>
              <a:t>此举为他赢得了广大人民群众、文臣武官的大力支持，朱元璋的势力也随之不断壮大，并逐步消灭了东南各地群雄。</a:t>
            </a:r>
            <a:r>
              <a:rPr lang="en-US" altLang="zh-CN" b="1" dirty="0"/>
              <a:t>1368</a:t>
            </a:r>
            <a:r>
              <a:rPr lang="zh-CN" altLang="en-US" b="1" dirty="0"/>
              <a:t>年，朱元璋称帝，建立明朝，定都应天府，他就是明太祖。随后，明军攻占元大都，结束了元朝对全国的统治。</a:t>
            </a:r>
            <a:endParaRPr lang="en-US" altLang="zh-CN" b="1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baseline="0" dirty="0"/>
              <a:t>     </a:t>
            </a:r>
            <a:r>
              <a:rPr lang="zh-CN" altLang="en-US" b="1" dirty="0"/>
              <a:t>历经艰难的朱元璋成功实现人生大逆袭，当上皇帝之后，他就在想</a:t>
            </a:r>
            <a:r>
              <a:rPr kumimoji="0" lang="zh-CN" altLang="en-US" sz="3200" b="1" i="0" u="none" strike="noStrike" kern="1200" cap="none" spc="0" normalizeH="0" baseline="0" noProof="1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楷体_GB2312" pitchFamily="49" charset="-122"/>
                <a:cs typeface="+mn-cs"/>
              </a:rPr>
              <a:t>怎样才能让</a:t>
            </a:r>
            <a:r>
              <a:rPr lang="zh-CN" altLang="en-US" sz="3200" b="1" dirty="0"/>
              <a:t>朱家天下绵延不断、永垂不朽</a:t>
            </a:r>
            <a:r>
              <a:rPr kumimoji="0" lang="zh-CN" altLang="en-US" sz="3200" b="1" i="0" u="none" strike="noStrike" kern="1200" cap="none" spc="0" normalizeH="0" baseline="0" noProof="1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楷体_GB2312" pitchFamily="49" charset="-122"/>
                <a:cs typeface="+mn-cs"/>
              </a:rPr>
              <a:t>，大明王朝长治久安呢</a:t>
            </a:r>
            <a:r>
              <a:rPr lang="zh-CN" altLang="en-US" b="1" dirty="0"/>
              <a:t>？</a:t>
            </a:r>
            <a:endParaRPr lang="en-US" altLang="zh-CN" b="1" dirty="0"/>
          </a:p>
          <a:p>
            <a:pPr marL="0" marR="0" indent="0" algn="l" defTabSz="10695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动乱之后，国家初步建立、政权不够稳固、人心浮动，朱元璋当何以巩固统治、加强君权呢？那当时的他面临着怎样的烦恼呢？我们一起来了解一下：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8165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刚刚我们稍微了解了朱元璋的部分人生经历，他从牧童到帝王，华丽转身，成功地完成了人生逆袭，成为</a:t>
            </a:r>
            <a:r>
              <a:rPr lang="zh-CN" altLang="en-US" baseline="0" dirty="0"/>
              <a:t>了大明王朝的缔造者。而关于明朝的建立的基本概况是怎么样的呢？昨天，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728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针对这一些烦恼，朱元璋为力求能坐稳江山、稳固皇权，吸取了元朝灭亡的教训，他使出一些撒手锏，并且他的继承者也基本沿袭了他所采取的做法。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406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·</a:t>
            </a:r>
            <a:r>
              <a:rPr lang="zh-CN" altLang="en-US" dirty="0"/>
              <a:t>洪武九年，朱元璋取消行中书省，设立三司布政使司、都指挥使司和按察使司分管地方的行政、军事和监察事务，</a:t>
            </a:r>
            <a:r>
              <a:rPr lang="zh-CN" altLang="en-US" b="1" dirty="0"/>
              <a:t>彼此互不统辖，都直接听命于朝廷。这一改革把</a:t>
            </a:r>
            <a:r>
              <a:rPr lang="zh-CN" alt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行中书省</a:t>
            </a:r>
            <a:r>
              <a:rPr lang="zh-CN" altLang="en-US" b="1" dirty="0"/>
              <a:t>的权力一分为三，并且使三司相互牵制，达到了朝廷收回地方大权的目的。</a:t>
            </a:r>
            <a:endParaRPr lang="en-US" altLang="zh-CN" b="1" dirty="0"/>
          </a:p>
          <a:p>
            <a:pPr marL="0" marR="0" indent="0" algn="l" defTabSz="10695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·</a:t>
            </a:r>
            <a:r>
              <a:rPr lang="zh-CN" altLang="en-US" dirty="0"/>
              <a:t>明太祖朱元璋为了确保明王朝的长治久安，想方设法加强皇室本身的力量，朱元璋还先后分封诸子为王，他把宗室二十五人（</a:t>
            </a:r>
            <a:r>
              <a:rPr lang="en-US" altLang="zh-CN" dirty="0"/>
              <a:t>24</a:t>
            </a:r>
            <a:r>
              <a:rPr lang="zh-CN" altLang="en-US" dirty="0"/>
              <a:t>个儿子和</a:t>
            </a:r>
            <a:r>
              <a:rPr lang="en-US" altLang="zh-CN" dirty="0"/>
              <a:t>1</a:t>
            </a:r>
            <a:r>
              <a:rPr lang="zh-CN" altLang="en-US" dirty="0"/>
              <a:t>个从孙）封为藩王，分驻北部边境和全国各战略要地，想通过他们来监控地方，巩固皇室。行中书省虽然被取消了，但是习惯上仍称行省，简称省。从全国来看，这些封藩主要有两类：一是腹里，二是边塞要地。受封诸王在自己的封地建立王府，设置官属，地位相当高，公侯大臣进见亲王都得伏而拜谒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001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通过废除行中书省设三司，朱元璋把地方的权力收归中央，但是另一个问题又摆在他眼前，是什么问题呢？我们通过材料一起来了解一下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406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744538"/>
            <a:ext cx="59563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1" dirty="0"/>
              <a:t>试问：朱元璋为何有这般体会感言？</a:t>
            </a:r>
            <a:endParaRPr lang="en-US" altLang="zh-CN" b="1" dirty="0"/>
          </a:p>
          <a:p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</a:t>
            </a:r>
            <a:r>
              <a:rPr lang="zh-CN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丞相废除后，没有了丞相，朱元璋变得日理万机，六部之事都要亲自过问，每天处理事务多达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400</a:t>
            </a:r>
            <a:r>
              <a:rPr lang="zh-CN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多件，所以才有了诗中他自嘲还比不上江南的一富翁。于是开始设立</a:t>
            </a:r>
            <a:r>
              <a:rPr lang="zh-CN" altLang="zh-CN" sz="14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殿阁大学士</a:t>
            </a:r>
            <a:r>
              <a:rPr lang="zh-CN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来做顾问，</a:t>
            </a:r>
            <a:r>
              <a:rPr lang="zh-CN" altLang="zh-CN" sz="14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以此来减轻皇帝的日常事务负担。</a:t>
            </a:r>
          </a:p>
          <a:p>
            <a:r>
              <a:rPr lang="zh-CN" altLang="en-US" b="1" dirty="0"/>
              <a:t>试问：</a:t>
            </a:r>
            <a:r>
              <a:rPr lang="zh-CN" altLang="zh-CN" sz="14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但是从权力的来源，任免情况看，他会不会威胁到皇帝？</a:t>
            </a:r>
            <a:endParaRPr lang="en-US" altLang="zh-CN" sz="14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（不会，他的存在决定权在皇帝），所以他的存在就是体现了皇权的高高在上，不会对皇权构成威胁。</a:t>
            </a:r>
          </a:p>
          <a:p>
            <a:endParaRPr lang="en-US" altLang="zh-CN" dirty="0"/>
          </a:p>
          <a:p>
            <a:pPr fontAlgn="base"/>
            <a:r>
              <a:rPr lang="zh-CN" altLang="en-US" sz="1400" b="1" strike="noStrike" noProof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+mn-ea"/>
              </a:rPr>
              <a:t>利：</a:t>
            </a:r>
            <a:r>
              <a:rPr lang="zh-CN" altLang="en-US" sz="1400" b="1" strike="noStrike" noProof="1">
                <a:solidFill>
                  <a:srgbClr val="00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+mn-ea"/>
              </a:rPr>
              <a:t>克服了朝臣权力过大的弊端，巩固了明王朝的统治，形成了比较安定的政治局面，为经济的发展创造了有利的环境。</a:t>
            </a:r>
          </a:p>
          <a:p>
            <a:pPr marL="0" marR="0" indent="0" algn="l" defTabSz="10695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noProof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+mn-ea"/>
                <a:sym typeface="+mn-ea"/>
              </a:rPr>
              <a:t>弊：</a:t>
            </a:r>
            <a:r>
              <a:rPr lang="zh-CN" altLang="en-US" sz="1400" b="1" noProof="1">
                <a:solidFill>
                  <a:srgbClr val="00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+mn-ea"/>
                <a:sym typeface="+mn-ea"/>
              </a:rPr>
              <a:t>皇权高度集中，容易形成专权，出现偏颇决策，不利于提高工作效率，给明朝的统治埋下危机。</a:t>
            </a:r>
            <a:r>
              <a:rPr lang="zh-CN" altLang="en-US" sz="1400" b="1" dirty="0">
                <a:solidFill>
                  <a:srgbClr val="00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+mn-ea"/>
                <a:sym typeface="+mn-ea"/>
              </a:rPr>
              <a:t>它是中国封建社会逐步走向衰落在政治上的表现。</a:t>
            </a:r>
            <a:endParaRPr lang="zh-CN" altLang="en-US" sz="1400" b="1" noProof="1">
              <a:solidFill>
                <a:srgbClr val="000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cs typeface="+mn-ea"/>
              <a:sym typeface="+mn-ea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904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56" y="2236950"/>
            <a:ext cx="9793764" cy="15435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34" y="4080510"/>
            <a:ext cx="8065453" cy="184023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34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95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43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391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73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087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43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783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291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82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25921" y="303375"/>
            <a:ext cx="3266589" cy="645080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26131" y="303375"/>
            <a:ext cx="9607730" cy="645080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984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3"/>
          <a:stretch/>
        </p:blipFill>
        <p:spPr>
          <a:xfrm>
            <a:off x="10" y="0"/>
            <a:ext cx="11557295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657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6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6623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9444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4211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6141" y="4818941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8183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511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404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3665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93665" y="2630330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33050" y="2630330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7576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5339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214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54952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65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98383" y="1036800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65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4141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65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800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65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8870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3633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8497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5864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4518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6141" y="4818941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9515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6322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96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3657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93657" y="2630330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33050" y="2630330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72127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695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627272"/>
            <a:ext cx="9793764" cy="14301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3479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6959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0439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13919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7398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2087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7435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27838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068523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6008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57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98383" y="1036800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57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5240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57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800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57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2609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60424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49804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25643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80121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6141" y="4818941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410520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90584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90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3652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93652" y="2630330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33050" y="2630330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909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26143" y="1763554"/>
            <a:ext cx="6437159" cy="499062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355352" y="1763554"/>
            <a:ext cx="6437159" cy="499062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5775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3126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56429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52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98383" y="1036800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52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3717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52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800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52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958459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8193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83172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06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60591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6141" y="4818941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40299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56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288370"/>
            <a:ext cx="10369868" cy="12001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27" y="1611869"/>
            <a:ext cx="5090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798" indent="0">
              <a:buNone/>
              <a:defRPr sz="2300" b="1"/>
            </a:lvl2pPr>
            <a:lvl3pPr marL="1069595" indent="0">
              <a:buNone/>
              <a:defRPr sz="2100" b="1"/>
            </a:lvl3pPr>
            <a:lvl4pPr marL="1604393" indent="0">
              <a:buNone/>
              <a:defRPr sz="1900" b="1"/>
            </a:lvl4pPr>
            <a:lvl5pPr marL="2139191" indent="0">
              <a:buNone/>
              <a:defRPr sz="1900" b="1"/>
            </a:lvl5pPr>
            <a:lvl6pPr marL="2673988" indent="0">
              <a:buNone/>
              <a:defRPr sz="1900" b="1"/>
            </a:lvl6pPr>
            <a:lvl7pPr marL="3208786" indent="0">
              <a:buNone/>
              <a:defRPr sz="1900" b="1"/>
            </a:lvl7pPr>
            <a:lvl8pPr marL="3743585" indent="0">
              <a:buNone/>
              <a:defRPr sz="1900" b="1"/>
            </a:lvl8pPr>
            <a:lvl9pPr marL="4278382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27" y="2283619"/>
            <a:ext cx="5090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80" y="1611869"/>
            <a:ext cx="5092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798" indent="0">
              <a:buNone/>
              <a:defRPr sz="2300" b="1"/>
            </a:lvl2pPr>
            <a:lvl3pPr marL="1069595" indent="0">
              <a:buNone/>
              <a:defRPr sz="2100" b="1"/>
            </a:lvl3pPr>
            <a:lvl4pPr marL="1604393" indent="0">
              <a:buNone/>
              <a:defRPr sz="1900" b="1"/>
            </a:lvl4pPr>
            <a:lvl5pPr marL="2139191" indent="0">
              <a:buNone/>
              <a:defRPr sz="1900" b="1"/>
            </a:lvl5pPr>
            <a:lvl6pPr marL="2673988" indent="0">
              <a:buNone/>
              <a:defRPr sz="1900" b="1"/>
            </a:lvl6pPr>
            <a:lvl7pPr marL="3208786" indent="0">
              <a:buNone/>
              <a:defRPr sz="1900" b="1"/>
            </a:lvl7pPr>
            <a:lvl8pPr marL="3743585" indent="0">
              <a:buNone/>
              <a:defRPr sz="1900" b="1"/>
            </a:lvl8pPr>
            <a:lvl9pPr marL="4278382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80" y="2283619"/>
            <a:ext cx="5092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1558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6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3648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93648" y="2630330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33050" y="2630330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721982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51011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205063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8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98383" y="1036800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48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84371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8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800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48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5059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26201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38211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56" y="2236950"/>
            <a:ext cx="9793764" cy="1543526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16" y="4080510"/>
            <a:ext cx="8065453" cy="184023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34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99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46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399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74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09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445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792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7E2118-906C-41B5-BF0F-F7A4FE81C7B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625182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DBA721-FAEF-4FB5-8279-856FB0F75C9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23783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627251"/>
            <a:ext cx="9793764" cy="14301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3467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6997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0464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13995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746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2092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74459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27926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76E117-BD8C-403D-A66C-354256E4292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0265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7108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26137" y="1763554"/>
            <a:ext cx="6437159" cy="499062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355331" y="1763554"/>
            <a:ext cx="6437159" cy="499062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D9DAFB-6345-4911-9CE6-A2B6492D793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54863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288370"/>
            <a:ext cx="10369868" cy="12001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9" y="1611869"/>
            <a:ext cx="5090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670" indent="0">
              <a:buNone/>
              <a:defRPr sz="2300" b="1"/>
            </a:lvl2pPr>
            <a:lvl3pPr marL="1069975" indent="0">
              <a:buNone/>
              <a:defRPr sz="2100" b="1"/>
            </a:lvl3pPr>
            <a:lvl4pPr marL="1604645" indent="0">
              <a:buNone/>
              <a:defRPr sz="1900" b="1"/>
            </a:lvl4pPr>
            <a:lvl5pPr marL="2139950" indent="0">
              <a:buNone/>
              <a:defRPr sz="1900" b="1"/>
            </a:lvl5pPr>
            <a:lvl6pPr marL="2674620" indent="0">
              <a:buNone/>
              <a:defRPr sz="1900" b="1"/>
            </a:lvl6pPr>
            <a:lvl7pPr marL="3209290" indent="0">
              <a:buNone/>
              <a:defRPr sz="1900" b="1"/>
            </a:lvl7pPr>
            <a:lvl8pPr marL="3744595" indent="0">
              <a:buNone/>
              <a:defRPr sz="1900" b="1"/>
            </a:lvl8pPr>
            <a:lvl9pPr marL="4279265" indent="0">
              <a:buNone/>
              <a:defRPr sz="19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9" y="2283619"/>
            <a:ext cx="5090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60" y="1611869"/>
            <a:ext cx="5092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670" indent="0">
              <a:buNone/>
              <a:defRPr sz="2300" b="1"/>
            </a:lvl2pPr>
            <a:lvl3pPr marL="1069975" indent="0">
              <a:buNone/>
              <a:defRPr sz="2100" b="1"/>
            </a:lvl3pPr>
            <a:lvl4pPr marL="1604645" indent="0">
              <a:buNone/>
              <a:defRPr sz="1900" b="1"/>
            </a:lvl4pPr>
            <a:lvl5pPr marL="2139950" indent="0">
              <a:buNone/>
              <a:defRPr sz="1900" b="1"/>
            </a:lvl5pPr>
            <a:lvl6pPr marL="2674620" indent="0">
              <a:buNone/>
              <a:defRPr sz="1900" b="1"/>
            </a:lvl6pPr>
            <a:lvl7pPr marL="3209290" indent="0">
              <a:buNone/>
              <a:defRPr sz="1900" b="1"/>
            </a:lvl7pPr>
            <a:lvl8pPr marL="3744595" indent="0">
              <a:buNone/>
              <a:defRPr sz="1900" b="1"/>
            </a:lvl8pPr>
            <a:lvl9pPr marL="4279265" indent="0">
              <a:buNone/>
              <a:defRPr sz="19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60" y="2283619"/>
            <a:ext cx="5092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69D1CF-0577-46D8-8C6B-B430DCBD2FB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912438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59CB42-E58F-4035-B407-A3FEE4C277B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51148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BCA34F-CA7F-4326-B83E-44E7A1DFD44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051188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0" y="286702"/>
            <a:ext cx="3790683" cy="1220153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3" y="286708"/>
            <a:ext cx="6441160" cy="614576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10" y="1506861"/>
            <a:ext cx="3790683" cy="4925616"/>
          </a:xfrm>
        </p:spPr>
        <p:txBody>
          <a:bodyPr/>
          <a:lstStyle>
            <a:lvl1pPr marL="0" indent="0">
              <a:buNone/>
              <a:defRPr sz="1600"/>
            </a:lvl1pPr>
            <a:lvl2pPr marL="534670" indent="0">
              <a:buNone/>
              <a:defRPr sz="1400"/>
            </a:lvl2pPr>
            <a:lvl3pPr marL="1069975" indent="0">
              <a:buNone/>
              <a:defRPr sz="1200"/>
            </a:lvl3pPr>
            <a:lvl4pPr marL="1604645" indent="0">
              <a:buNone/>
              <a:defRPr sz="1100"/>
            </a:lvl4pPr>
            <a:lvl5pPr marL="2139950" indent="0">
              <a:buNone/>
              <a:defRPr sz="1100"/>
            </a:lvl5pPr>
            <a:lvl6pPr marL="2674620" indent="0">
              <a:buNone/>
              <a:defRPr sz="1100"/>
            </a:lvl6pPr>
            <a:lvl7pPr marL="3209290" indent="0">
              <a:buNone/>
              <a:defRPr sz="1100"/>
            </a:lvl7pPr>
            <a:lvl8pPr marL="3744595" indent="0">
              <a:buNone/>
              <a:defRPr sz="1100"/>
            </a:lvl8pPr>
            <a:lvl9pPr marL="4279265" indent="0">
              <a:buNone/>
              <a:defRPr sz="11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D9B391A-103C-4EC3-9532-C4FCAE2BA9A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06084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5040631"/>
            <a:ext cx="6913245" cy="59507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643414"/>
            <a:ext cx="6913245" cy="4320540"/>
          </a:xfrm>
        </p:spPr>
        <p:txBody>
          <a:bodyPr/>
          <a:lstStyle>
            <a:lvl1pPr marL="0" indent="0">
              <a:buNone/>
              <a:defRPr sz="3700"/>
            </a:lvl1pPr>
            <a:lvl2pPr marL="534670" indent="0">
              <a:buNone/>
              <a:defRPr sz="3300"/>
            </a:lvl2pPr>
            <a:lvl3pPr marL="1069975" indent="0">
              <a:buNone/>
              <a:defRPr sz="2800"/>
            </a:lvl3pPr>
            <a:lvl4pPr marL="1604645" indent="0">
              <a:buNone/>
              <a:defRPr sz="2300"/>
            </a:lvl4pPr>
            <a:lvl5pPr marL="2139950" indent="0">
              <a:buNone/>
              <a:defRPr sz="2300"/>
            </a:lvl5pPr>
            <a:lvl6pPr marL="2674620" indent="0">
              <a:buNone/>
              <a:defRPr sz="2300"/>
            </a:lvl6pPr>
            <a:lvl7pPr marL="3209290" indent="0">
              <a:buNone/>
              <a:defRPr sz="2300"/>
            </a:lvl7pPr>
            <a:lvl8pPr marL="3744595" indent="0">
              <a:buNone/>
              <a:defRPr sz="2300"/>
            </a:lvl8pPr>
            <a:lvl9pPr marL="4279265" indent="0">
              <a:buNone/>
              <a:defRPr sz="2300"/>
            </a:lvl9pPr>
          </a:lstStyle>
          <a:p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635706"/>
            <a:ext cx="6913245" cy="845105"/>
          </a:xfrm>
        </p:spPr>
        <p:txBody>
          <a:bodyPr/>
          <a:lstStyle>
            <a:lvl1pPr marL="0" indent="0">
              <a:buNone/>
              <a:defRPr sz="1600"/>
            </a:lvl1pPr>
            <a:lvl2pPr marL="534670" indent="0">
              <a:buNone/>
              <a:defRPr sz="1400"/>
            </a:lvl2pPr>
            <a:lvl3pPr marL="1069975" indent="0">
              <a:buNone/>
              <a:defRPr sz="1200"/>
            </a:lvl3pPr>
            <a:lvl4pPr marL="1604645" indent="0">
              <a:buNone/>
              <a:defRPr sz="1100"/>
            </a:lvl4pPr>
            <a:lvl5pPr marL="2139950" indent="0">
              <a:buNone/>
              <a:defRPr sz="1100"/>
            </a:lvl5pPr>
            <a:lvl6pPr marL="2674620" indent="0">
              <a:buNone/>
              <a:defRPr sz="1100"/>
            </a:lvl6pPr>
            <a:lvl7pPr marL="3209290" indent="0">
              <a:buNone/>
              <a:defRPr sz="1100"/>
            </a:lvl7pPr>
            <a:lvl8pPr marL="3744595" indent="0">
              <a:buNone/>
              <a:defRPr sz="1100"/>
            </a:lvl8pPr>
            <a:lvl9pPr marL="4279265" indent="0">
              <a:buNone/>
              <a:defRPr sz="11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A9882D-C75B-45A5-BB00-839FD6F2193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478274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14F557-40CB-4C72-B93F-61C694043D3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60683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25901" y="303375"/>
            <a:ext cx="3266589" cy="6450806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26131" y="303375"/>
            <a:ext cx="9607730" cy="6450806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9BEC73-252F-43C2-968D-DD72834658B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70069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56" y="2236950"/>
            <a:ext cx="9793764" cy="15435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34" y="4080510"/>
            <a:ext cx="8065453" cy="184023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34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95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43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391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73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087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43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783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165294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462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783238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627272"/>
            <a:ext cx="9793764" cy="14301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3479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6959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0439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13919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7398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2087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7435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27838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73946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26143" y="1763554"/>
            <a:ext cx="6437159" cy="499062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355352" y="1763554"/>
            <a:ext cx="6437159" cy="499062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918793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288370"/>
            <a:ext cx="10369868" cy="12001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27" y="1611869"/>
            <a:ext cx="5090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798" indent="0">
              <a:buNone/>
              <a:defRPr sz="2300" b="1"/>
            </a:lvl2pPr>
            <a:lvl3pPr marL="1069595" indent="0">
              <a:buNone/>
              <a:defRPr sz="2100" b="1"/>
            </a:lvl3pPr>
            <a:lvl4pPr marL="1604393" indent="0">
              <a:buNone/>
              <a:defRPr sz="1900" b="1"/>
            </a:lvl4pPr>
            <a:lvl5pPr marL="2139191" indent="0">
              <a:buNone/>
              <a:defRPr sz="1900" b="1"/>
            </a:lvl5pPr>
            <a:lvl6pPr marL="2673988" indent="0">
              <a:buNone/>
              <a:defRPr sz="1900" b="1"/>
            </a:lvl6pPr>
            <a:lvl7pPr marL="3208786" indent="0">
              <a:buNone/>
              <a:defRPr sz="1900" b="1"/>
            </a:lvl7pPr>
            <a:lvl8pPr marL="3743585" indent="0">
              <a:buNone/>
              <a:defRPr sz="1900" b="1"/>
            </a:lvl8pPr>
            <a:lvl9pPr marL="4278382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27" y="2283619"/>
            <a:ext cx="5090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80" y="1611869"/>
            <a:ext cx="5092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798" indent="0">
              <a:buNone/>
              <a:defRPr sz="2300" b="1"/>
            </a:lvl2pPr>
            <a:lvl3pPr marL="1069595" indent="0">
              <a:buNone/>
              <a:defRPr sz="2100" b="1"/>
            </a:lvl3pPr>
            <a:lvl4pPr marL="1604393" indent="0">
              <a:buNone/>
              <a:defRPr sz="1900" b="1"/>
            </a:lvl4pPr>
            <a:lvl5pPr marL="2139191" indent="0">
              <a:buNone/>
              <a:defRPr sz="1900" b="1"/>
            </a:lvl5pPr>
            <a:lvl6pPr marL="2673988" indent="0">
              <a:buNone/>
              <a:defRPr sz="1900" b="1"/>
            </a:lvl6pPr>
            <a:lvl7pPr marL="3208786" indent="0">
              <a:buNone/>
              <a:defRPr sz="1900" b="1"/>
            </a:lvl7pPr>
            <a:lvl8pPr marL="3743585" indent="0">
              <a:buNone/>
              <a:defRPr sz="1900" b="1"/>
            </a:lvl8pPr>
            <a:lvl9pPr marL="4278382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80" y="2283619"/>
            <a:ext cx="5092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488911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44438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34730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1" y="286702"/>
            <a:ext cx="3790683" cy="1220153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3" y="286729"/>
            <a:ext cx="6441160" cy="614576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11" y="1506865"/>
            <a:ext cx="3790683" cy="4925616"/>
          </a:xfrm>
        </p:spPr>
        <p:txBody>
          <a:bodyPr/>
          <a:lstStyle>
            <a:lvl1pPr marL="0" indent="0">
              <a:buNone/>
              <a:defRPr sz="1600"/>
            </a:lvl1pPr>
            <a:lvl2pPr marL="534798" indent="0">
              <a:buNone/>
              <a:defRPr sz="1400"/>
            </a:lvl2pPr>
            <a:lvl3pPr marL="1069595" indent="0">
              <a:buNone/>
              <a:defRPr sz="1200"/>
            </a:lvl3pPr>
            <a:lvl4pPr marL="1604393" indent="0">
              <a:buNone/>
              <a:defRPr sz="1100"/>
            </a:lvl4pPr>
            <a:lvl5pPr marL="2139191" indent="0">
              <a:buNone/>
              <a:defRPr sz="1100"/>
            </a:lvl5pPr>
            <a:lvl6pPr marL="2673988" indent="0">
              <a:buNone/>
              <a:defRPr sz="1100"/>
            </a:lvl6pPr>
            <a:lvl7pPr marL="3208786" indent="0">
              <a:buNone/>
              <a:defRPr sz="1100"/>
            </a:lvl7pPr>
            <a:lvl8pPr marL="3743585" indent="0">
              <a:buNone/>
              <a:defRPr sz="1100"/>
            </a:lvl8pPr>
            <a:lvl9pPr marL="4278382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98699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5040631"/>
            <a:ext cx="6913245" cy="59507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643414"/>
            <a:ext cx="6913245" cy="4320540"/>
          </a:xfrm>
        </p:spPr>
        <p:txBody>
          <a:bodyPr/>
          <a:lstStyle>
            <a:lvl1pPr marL="0" indent="0">
              <a:buNone/>
              <a:defRPr sz="3700"/>
            </a:lvl1pPr>
            <a:lvl2pPr marL="534798" indent="0">
              <a:buNone/>
              <a:defRPr sz="3300"/>
            </a:lvl2pPr>
            <a:lvl3pPr marL="1069595" indent="0">
              <a:buNone/>
              <a:defRPr sz="2800"/>
            </a:lvl3pPr>
            <a:lvl4pPr marL="1604393" indent="0">
              <a:buNone/>
              <a:defRPr sz="2300"/>
            </a:lvl4pPr>
            <a:lvl5pPr marL="2139191" indent="0">
              <a:buNone/>
              <a:defRPr sz="2300"/>
            </a:lvl5pPr>
            <a:lvl6pPr marL="2673988" indent="0">
              <a:buNone/>
              <a:defRPr sz="2300"/>
            </a:lvl6pPr>
            <a:lvl7pPr marL="3208786" indent="0">
              <a:buNone/>
              <a:defRPr sz="2300"/>
            </a:lvl7pPr>
            <a:lvl8pPr marL="3743585" indent="0">
              <a:buNone/>
              <a:defRPr sz="2300"/>
            </a:lvl8pPr>
            <a:lvl9pPr marL="4278382" indent="0">
              <a:buNone/>
              <a:defRPr sz="23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635706"/>
            <a:ext cx="6913245" cy="845105"/>
          </a:xfrm>
        </p:spPr>
        <p:txBody>
          <a:bodyPr/>
          <a:lstStyle>
            <a:lvl1pPr marL="0" indent="0">
              <a:buNone/>
              <a:defRPr sz="1600"/>
            </a:lvl1pPr>
            <a:lvl2pPr marL="534798" indent="0">
              <a:buNone/>
              <a:defRPr sz="1400"/>
            </a:lvl2pPr>
            <a:lvl3pPr marL="1069595" indent="0">
              <a:buNone/>
              <a:defRPr sz="1200"/>
            </a:lvl3pPr>
            <a:lvl4pPr marL="1604393" indent="0">
              <a:buNone/>
              <a:defRPr sz="1100"/>
            </a:lvl4pPr>
            <a:lvl5pPr marL="2139191" indent="0">
              <a:buNone/>
              <a:defRPr sz="1100"/>
            </a:lvl5pPr>
            <a:lvl6pPr marL="2673988" indent="0">
              <a:buNone/>
              <a:defRPr sz="1100"/>
            </a:lvl6pPr>
            <a:lvl7pPr marL="3208786" indent="0">
              <a:buNone/>
              <a:defRPr sz="1100"/>
            </a:lvl7pPr>
            <a:lvl8pPr marL="3743585" indent="0">
              <a:buNone/>
              <a:defRPr sz="1100"/>
            </a:lvl8pPr>
            <a:lvl9pPr marL="4278382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82572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184876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25921" y="303375"/>
            <a:ext cx="3266589" cy="645080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26131" y="303375"/>
            <a:ext cx="9607730" cy="645080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24720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3"/>
          <a:stretch/>
        </p:blipFill>
        <p:spPr>
          <a:xfrm>
            <a:off x="10" y="0"/>
            <a:ext cx="11557295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1678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6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662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1" y="286702"/>
            <a:ext cx="3790683" cy="1220153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3" y="286729"/>
            <a:ext cx="6441160" cy="614576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11" y="1506865"/>
            <a:ext cx="3790683" cy="4925616"/>
          </a:xfrm>
        </p:spPr>
        <p:txBody>
          <a:bodyPr/>
          <a:lstStyle>
            <a:lvl1pPr marL="0" indent="0">
              <a:buNone/>
              <a:defRPr sz="1600"/>
            </a:lvl1pPr>
            <a:lvl2pPr marL="534798" indent="0">
              <a:buNone/>
              <a:defRPr sz="1400"/>
            </a:lvl2pPr>
            <a:lvl3pPr marL="1069595" indent="0">
              <a:buNone/>
              <a:defRPr sz="1200"/>
            </a:lvl3pPr>
            <a:lvl4pPr marL="1604393" indent="0">
              <a:buNone/>
              <a:defRPr sz="1100"/>
            </a:lvl4pPr>
            <a:lvl5pPr marL="2139191" indent="0">
              <a:buNone/>
              <a:defRPr sz="1100"/>
            </a:lvl5pPr>
            <a:lvl6pPr marL="2673988" indent="0">
              <a:buNone/>
              <a:defRPr sz="1100"/>
            </a:lvl6pPr>
            <a:lvl7pPr marL="3208786" indent="0">
              <a:buNone/>
              <a:defRPr sz="1100"/>
            </a:lvl7pPr>
            <a:lvl8pPr marL="3743585" indent="0">
              <a:buNone/>
              <a:defRPr sz="1100"/>
            </a:lvl8pPr>
            <a:lvl9pPr marL="4278382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116759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440260" y="1946910"/>
            <a:ext cx="8641556" cy="1738551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2020/3/23</a:t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8728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2020/3/23</a:t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86341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2020/3/23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792143" y="2296816"/>
            <a:ext cx="9937790" cy="2607271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</p:spTree>
    <p:extLst>
      <p:ext uri="{BB962C8B-B14F-4D97-AF65-F5344CB8AC3E}">
        <p14:creationId xmlns:p14="http://schemas.microsoft.com/office/powerpoint/2010/main" val="129122701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2020/3/23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40974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3644" y="1832209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93644" y="2746389"/>
            <a:ext cx="4874377" cy="375275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33050" y="1832209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33050" y="2746389"/>
            <a:ext cx="4898383" cy="375275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2020/3/23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259653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060551" y="2266950"/>
            <a:ext cx="5400973" cy="1451573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2020/3/23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060551" y="3919862"/>
            <a:ext cx="5400973" cy="1245234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  <p:extLst>
      <p:ext uri="{BB962C8B-B14F-4D97-AF65-F5344CB8AC3E}">
        <p14:creationId xmlns:p14="http://schemas.microsoft.com/office/powerpoint/2010/main" val="128873318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2020/3/23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09342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92143" y="749357"/>
            <a:ext cx="4424407" cy="1499569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332472" y="749357"/>
            <a:ext cx="5398026" cy="567378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2143" y="2429567"/>
            <a:ext cx="4424407" cy="400216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2020/3/23</a:t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54703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9870973" y="383381"/>
            <a:ext cx="858959" cy="6102430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2142" y="383381"/>
            <a:ext cx="8927381" cy="6102430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2020/3/23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91191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2020/3/23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792143" y="579120"/>
            <a:ext cx="9937790" cy="583692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376568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5040631"/>
            <a:ext cx="6913245" cy="59507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643414"/>
            <a:ext cx="6913245" cy="4320540"/>
          </a:xfrm>
        </p:spPr>
        <p:txBody>
          <a:bodyPr/>
          <a:lstStyle>
            <a:lvl1pPr marL="0" indent="0">
              <a:buNone/>
              <a:defRPr sz="3700"/>
            </a:lvl1pPr>
            <a:lvl2pPr marL="534798" indent="0">
              <a:buNone/>
              <a:defRPr sz="3300"/>
            </a:lvl2pPr>
            <a:lvl3pPr marL="1069595" indent="0">
              <a:buNone/>
              <a:defRPr sz="2800"/>
            </a:lvl3pPr>
            <a:lvl4pPr marL="1604393" indent="0">
              <a:buNone/>
              <a:defRPr sz="2300"/>
            </a:lvl4pPr>
            <a:lvl5pPr marL="2139191" indent="0">
              <a:buNone/>
              <a:defRPr sz="2300"/>
            </a:lvl5pPr>
            <a:lvl6pPr marL="2673988" indent="0">
              <a:buNone/>
              <a:defRPr sz="2300"/>
            </a:lvl6pPr>
            <a:lvl7pPr marL="3208786" indent="0">
              <a:buNone/>
              <a:defRPr sz="2300"/>
            </a:lvl7pPr>
            <a:lvl8pPr marL="3743585" indent="0">
              <a:buNone/>
              <a:defRPr sz="2300"/>
            </a:lvl8pPr>
            <a:lvl9pPr marL="4278382" indent="0">
              <a:buNone/>
              <a:defRPr sz="23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635706"/>
            <a:ext cx="6913245" cy="845105"/>
          </a:xfrm>
        </p:spPr>
        <p:txBody>
          <a:bodyPr/>
          <a:lstStyle>
            <a:lvl1pPr marL="0" indent="0">
              <a:buNone/>
              <a:defRPr sz="1600"/>
            </a:lvl1pPr>
            <a:lvl2pPr marL="534798" indent="0">
              <a:buNone/>
              <a:defRPr sz="1400"/>
            </a:lvl2pPr>
            <a:lvl3pPr marL="1069595" indent="0">
              <a:buNone/>
              <a:defRPr sz="1200"/>
            </a:lvl3pPr>
            <a:lvl4pPr marL="1604393" indent="0">
              <a:buNone/>
              <a:defRPr sz="1100"/>
            </a:lvl4pPr>
            <a:lvl5pPr marL="2139191" indent="0">
              <a:buNone/>
              <a:defRPr sz="1100"/>
            </a:lvl5pPr>
            <a:lvl6pPr marL="2673988" indent="0">
              <a:buNone/>
              <a:defRPr sz="1100"/>
            </a:lvl6pPr>
            <a:lvl7pPr marL="3208786" indent="0">
              <a:buNone/>
              <a:defRPr sz="1100"/>
            </a:lvl7pPr>
            <a:lvl8pPr marL="3743585" indent="0">
              <a:buNone/>
              <a:defRPr sz="1100"/>
            </a:lvl8pPr>
            <a:lvl9pPr marL="4278382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076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9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13" Type="http://schemas.openxmlformats.org/officeDocument/2006/relationships/tags" Target="../tags/tag3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theme" Target="../theme/theme8.xml"/><Relationship Id="rId5" Type="http://schemas.openxmlformats.org/officeDocument/2006/relationships/slideLayout" Target="../slideLayouts/slideLayout84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Relationship Id="rId14" Type="http://schemas.openxmlformats.org/officeDocument/2006/relationships/tags" Target="../tags/tag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76104" y="288370"/>
            <a:ext cx="10369868" cy="1200150"/>
          </a:xfrm>
          <a:prstGeom prst="rect">
            <a:avLst/>
          </a:prstGeom>
        </p:spPr>
        <p:txBody>
          <a:bodyPr vert="horz" lIns="106959" tIns="53478" rIns="106959" bIns="5347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680237"/>
            <a:ext cx="10369868" cy="4752261"/>
          </a:xfrm>
          <a:prstGeom prst="rect">
            <a:avLst/>
          </a:prstGeom>
        </p:spPr>
        <p:txBody>
          <a:bodyPr vert="horz" lIns="106959" tIns="53478" rIns="106959" bIns="5347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76104" y="6674194"/>
            <a:ext cx="2688484" cy="383381"/>
          </a:xfrm>
          <a:prstGeom prst="rect">
            <a:avLst/>
          </a:prstGeom>
        </p:spPr>
        <p:txBody>
          <a:bodyPr vert="horz" lIns="106959" tIns="53478" rIns="106959" bIns="53478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937AB-5291-48FC-9075-9F29944D13C7}" type="datetimeFigureOut">
              <a:rPr lang="zh-CN" altLang="en-US" smtClean="0"/>
              <a:pPr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36718" y="6674194"/>
            <a:ext cx="3648657" cy="383381"/>
          </a:xfrm>
          <a:prstGeom prst="rect">
            <a:avLst/>
          </a:prstGeom>
        </p:spPr>
        <p:txBody>
          <a:bodyPr vert="horz" lIns="106959" tIns="53478" rIns="106959" bIns="53478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257487" y="6674194"/>
            <a:ext cx="2688484" cy="383381"/>
          </a:xfrm>
          <a:prstGeom prst="rect">
            <a:avLst/>
          </a:prstGeom>
        </p:spPr>
        <p:txBody>
          <a:bodyPr vert="horz" lIns="106959" tIns="53478" rIns="106959" bIns="53478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3CECD-E187-45A6-BE7A-E277637993E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2050" name="Picture 2" descr="C:\Users\HHH\Desktop\视频水印小.pn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1317" y="6797676"/>
            <a:ext cx="2108200" cy="29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9602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1069595" rtl="0" eaLnBrk="1" latinLnBrk="0" hangingPunct="1">
        <a:spcBef>
          <a:spcPct val="0"/>
        </a:spcBef>
        <a:buNone/>
        <a:defRPr sz="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1098" indent="-401098" algn="l" defTabSz="1069595" rtl="0" eaLnBrk="1" latinLnBrk="0" hangingPunct="1">
        <a:spcBef>
          <a:spcPct val="20000"/>
        </a:spcBef>
        <a:buFont typeface="Arial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69048" indent="-334249" algn="l" defTabSz="1069595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36994" indent="-267399" algn="l" defTabSz="1069595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871792" indent="-267399" algn="l" defTabSz="1069595" rtl="0" eaLnBrk="1" latinLnBrk="0" hangingPunct="1">
        <a:spcBef>
          <a:spcPct val="20000"/>
        </a:spcBef>
        <a:buFont typeface="Arial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406591" indent="-267399" algn="l" defTabSz="1069595" rtl="0" eaLnBrk="1" latinLnBrk="0" hangingPunct="1">
        <a:spcBef>
          <a:spcPct val="20000"/>
        </a:spcBef>
        <a:buFont typeface="Arial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41388" indent="-267399" algn="l" defTabSz="106959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76185" indent="-267399" algn="l" defTabSz="106959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10982" indent="-267399" algn="l" defTabSz="106959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545781" indent="-267399" algn="l" defTabSz="106959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4798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9595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4393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9191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3988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8786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43585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78382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404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4" y="6674190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90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90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849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96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4" y="6674182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82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82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521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90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4" y="6674177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77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77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64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6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4" y="6674172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AC186472-F89F-4EB0-B1EA-71DF78BDCD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72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72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FD05C6AF-1459-4C13-8DFC-CCFCB15B922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576263" y="288925"/>
            <a:ext cx="1036955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6985" tIns="53492" rIns="106985" bIns="5349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576263" y="1679580"/>
            <a:ext cx="10369550" cy="475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6985" tIns="53492" rIns="106985" bIns="5349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76266" y="6673854"/>
            <a:ext cx="2687637" cy="384175"/>
          </a:xfrm>
          <a:prstGeom prst="rect">
            <a:avLst/>
          </a:prstGeom>
        </p:spPr>
        <p:txBody>
          <a:bodyPr vert="horz" lIns="106985" tIns="53492" rIns="106985" bIns="53492" rtlCol="0" anchor="ctr"/>
          <a:lstStyle>
            <a:lvl1pPr algn="l" fontAlgn="auto">
              <a:defRPr sz="1400" noProof="1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defTabSz="1069975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fld id="{28C937AB-5291-48FC-9075-9F29944D13C7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 defTabSz="1069975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37004" y="6673854"/>
            <a:ext cx="3648075" cy="384175"/>
          </a:xfrm>
          <a:prstGeom prst="rect">
            <a:avLst/>
          </a:prstGeom>
        </p:spPr>
        <p:txBody>
          <a:bodyPr vert="horz" lIns="106985" tIns="53492" rIns="106985" bIns="53492" rtlCol="0" anchor="ctr"/>
          <a:lstStyle>
            <a:lvl1pPr algn="ctr" fontAlgn="auto">
              <a:defRPr sz="1400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9975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258179" y="6673854"/>
            <a:ext cx="2687638" cy="384175"/>
          </a:xfrm>
          <a:prstGeom prst="rect">
            <a:avLst/>
          </a:prstGeom>
        </p:spPr>
        <p:txBody>
          <a:bodyPr vert="horz" wrap="square" lIns="106985" tIns="53492" rIns="106985" bIns="53492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898989"/>
                </a:solidFill>
              </a:defRPr>
            </a:lvl1pPr>
          </a:lstStyle>
          <a:p>
            <a:pPr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fld id="{F9C23280-51DB-4843-A440-E02DE6358668}" type="slidenum">
              <a:rPr lang="zh-CN" altLang="en-US" smtClean="0"/>
              <a:pPr defTabSz="1069975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180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xStyles>
    <p:titleStyle>
      <a:lvl1pPr algn="ctr" defTabSz="1069975" rtl="0" fontAlgn="base">
        <a:spcBef>
          <a:spcPct val="0"/>
        </a:spcBef>
        <a:spcAft>
          <a:spcPct val="0"/>
        </a:spcAft>
        <a:defRPr sz="51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069975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defTabSz="1069975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defTabSz="1069975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defTabSz="1069975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defTabSz="1069975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defTabSz="1069975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defTabSz="1069975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defTabSz="1069975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401638" indent="-401638" algn="l" defTabSz="1069975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69950" indent="-334963" algn="l" defTabSz="1069975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36675" indent="-266700" algn="l" defTabSz="1069975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871663" indent="-266700" algn="l" defTabSz="1069975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406650" indent="-266700" algn="l" defTabSz="1069975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41955" indent="-267335" algn="l" defTabSz="1069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77260" indent="-267335" algn="l" defTabSz="1069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11930" indent="-267335" algn="l" defTabSz="1069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546600" indent="-267335" algn="l" defTabSz="1069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4670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9975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4645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9950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4620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9290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44595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79265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76104" y="288370"/>
            <a:ext cx="10369868" cy="1200150"/>
          </a:xfrm>
          <a:prstGeom prst="rect">
            <a:avLst/>
          </a:prstGeom>
        </p:spPr>
        <p:txBody>
          <a:bodyPr vert="horz" lIns="106959" tIns="53478" rIns="106959" bIns="5347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680237"/>
            <a:ext cx="10369868" cy="4752261"/>
          </a:xfrm>
          <a:prstGeom prst="rect">
            <a:avLst/>
          </a:prstGeom>
        </p:spPr>
        <p:txBody>
          <a:bodyPr vert="horz" lIns="106959" tIns="53478" rIns="106959" bIns="5347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76104" y="6674194"/>
            <a:ext cx="2688484" cy="383381"/>
          </a:xfrm>
          <a:prstGeom prst="rect">
            <a:avLst/>
          </a:prstGeom>
        </p:spPr>
        <p:txBody>
          <a:bodyPr vert="horz" lIns="106959" tIns="53478" rIns="106959" bIns="53478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937AB-5291-48FC-9075-9F29944D13C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36718" y="6674194"/>
            <a:ext cx="3648657" cy="383381"/>
          </a:xfrm>
          <a:prstGeom prst="rect">
            <a:avLst/>
          </a:prstGeom>
        </p:spPr>
        <p:txBody>
          <a:bodyPr vert="horz" lIns="106959" tIns="53478" rIns="106959" bIns="53478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257487" y="6674194"/>
            <a:ext cx="2688484" cy="383381"/>
          </a:xfrm>
          <a:prstGeom prst="rect">
            <a:avLst/>
          </a:prstGeom>
        </p:spPr>
        <p:txBody>
          <a:bodyPr vert="horz" lIns="106959" tIns="53478" rIns="106959" bIns="53478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3CECD-E187-45A6-BE7A-E277637993E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97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</p:sldLayoutIdLst>
  <p:txStyles>
    <p:titleStyle>
      <a:lvl1pPr algn="ctr" defTabSz="1069595" rtl="0" eaLnBrk="1" latinLnBrk="0" hangingPunct="1">
        <a:spcBef>
          <a:spcPct val="0"/>
        </a:spcBef>
        <a:buNone/>
        <a:defRPr sz="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1098" indent="-401098" algn="l" defTabSz="1069595" rtl="0" eaLnBrk="1" latinLnBrk="0" hangingPunct="1">
        <a:spcBef>
          <a:spcPct val="20000"/>
        </a:spcBef>
        <a:buFont typeface="Arial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69048" indent="-334249" algn="l" defTabSz="1069595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36994" indent="-267399" algn="l" defTabSz="1069595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871792" indent="-267399" algn="l" defTabSz="1069595" rtl="0" eaLnBrk="1" latinLnBrk="0" hangingPunct="1">
        <a:spcBef>
          <a:spcPct val="20000"/>
        </a:spcBef>
        <a:buFont typeface="Arial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406591" indent="-267399" algn="l" defTabSz="1069595" rtl="0" eaLnBrk="1" latinLnBrk="0" hangingPunct="1">
        <a:spcBef>
          <a:spcPct val="20000"/>
        </a:spcBef>
        <a:buFont typeface="Arial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41388" indent="-267399" algn="l" defTabSz="106959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76185" indent="-267399" algn="l" defTabSz="106959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10982" indent="-267399" algn="l" defTabSz="106959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545781" indent="-267399" algn="l" defTabSz="106959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4798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9595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4393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9191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3988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8786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43585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78382" algn="l" defTabSz="106959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defTabSz="914400"/>
            <a:fld id="{D997B5FA-0921-464F-AAE1-844C04324D75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 defTabSz="914400"/>
              <a:t>2020/3/23</a:t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defTabSz="914400"/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defTabSz="914400"/>
            <a:fld id="{565CE74E-AB26-4998-AD42-012C4C1AD076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pPr defTabSz="914400"/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2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4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8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8.xml"/><Relationship Id="rId5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8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9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5" Type="http://schemas.openxmlformats.org/officeDocument/2006/relationships/image" Target="../media/image30.png"/><Relationship Id="rId4" Type="http://schemas.openxmlformats.org/officeDocument/2006/relationships/image" Target="../media/image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8.xml"/><Relationship Id="rId4" Type="http://schemas.openxmlformats.org/officeDocument/2006/relationships/image" Target="../media/image3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3.xml"/><Relationship Id="rId5" Type="http://schemas.openxmlformats.org/officeDocument/2006/relationships/image" Target="../media/image16.png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jpeg"/><Relationship Id="rId5" Type="http://schemas.openxmlformats.org/officeDocument/2006/relationships/image" Target="../media/image37.jpe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5.jp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37.jpe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3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5.jp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9" Type="http://schemas.openxmlformats.org/officeDocument/2006/relationships/image" Target="../media/image12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7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0空中课堂资源片头3月版（历史）">
            <a:hlinkClick r:id="" action="ppaction://media"/>
            <a:extLst>
              <a:ext uri="{FF2B5EF4-FFF2-40B4-BE49-F238E27FC236}">
                <a16:creationId xmlns:a16="http://schemas.microsoft.com/office/drawing/2014/main" id="{00FF7024-5A2D-4851-8F29-1C5593C1F0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1607838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368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" y="0"/>
            <a:ext cx="11522075" cy="72009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2208" y="1713181"/>
            <a:ext cx="11377660" cy="39703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just"/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材料一</a:t>
            </a:r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:</a:t>
            </a: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胡惟庸</a:t>
            </a:r>
            <a:r>
              <a:rPr lang="zh-CN" altLang="en-US" sz="36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进左丞相</a:t>
            </a:r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...</a:t>
            </a:r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尝以曲谨当上意，</a:t>
            </a: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宠遇日盛</a:t>
            </a: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，独相数岁，</a:t>
            </a: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生杀黜陟（官员的升降），或不奏径行（直接执行）</a:t>
            </a: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</a:p>
          <a:p>
            <a:pPr algn="r"/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——《</a:t>
            </a:r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明史</a:t>
            </a:r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</a:p>
          <a:p>
            <a:pPr algn="just"/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材料二</a:t>
            </a:r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:“</a:t>
            </a: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元朝丞相</a:t>
            </a:r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‘掌军务，贰丞相，凡军国重事，无不由之’，甚至可以</a:t>
            </a: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左右皇位继承。</a:t>
            </a:r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”“</a:t>
            </a:r>
          </a:p>
          <a:p>
            <a:pPr algn="r"/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——《</a:t>
            </a:r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元史</a:t>
            </a:r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·</a:t>
            </a:r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百官志一</a:t>
            </a:r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1368549" y="5122705"/>
            <a:ext cx="9879628" cy="715089"/>
          </a:xfrm>
          <a:prstGeom prst="round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政治形势：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②元朝以来，丞相专权，威胁皇权。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72409" y="5977800"/>
            <a:ext cx="11449679" cy="646986"/>
          </a:xfrm>
          <a:prstGeom prst="round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华文琥珀" panose="02010800040101010101" pitchFamily="2" charset="-122"/>
                <a:ea typeface="华文琥珀" panose="02010800040101010101" pitchFamily="2" charset="-122"/>
              </a:rPr>
              <a:t>◆角色扮演</a:t>
            </a:r>
            <a:r>
              <a:rPr lang="zh-CN" altLang="zh-CN" sz="3200" dirty="0">
                <a:latin typeface="华文琥珀" panose="02010800040101010101" pitchFamily="2" charset="-122"/>
                <a:ea typeface="华文琥珀" panose="02010800040101010101" pitchFamily="2" charset="-122"/>
              </a:rPr>
              <a:t>：</a:t>
            </a:r>
            <a:r>
              <a:rPr lang="zh-CN" altLang="en-US" sz="3200" dirty="0">
                <a:latin typeface="华文琥珀" panose="02010800040101010101" pitchFamily="2" charset="-122"/>
                <a:ea typeface="华文琥珀" panose="02010800040101010101" pitchFamily="2" charset="-122"/>
              </a:rPr>
              <a:t>针对这项烦恼，如果你是朱元璋，你会怎么做呢？</a:t>
            </a:r>
            <a:endParaRPr lang="zh-CN" altLang="zh-CN" sz="3200" dirty="0"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224533" y="543934"/>
            <a:ext cx="5365672" cy="783193"/>
          </a:xfrm>
          <a:prstGeom prst="round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lvl="0" algn="ctr"/>
            <a:r>
              <a:rPr lang="zh-CN" altLang="en-US" sz="4000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建立霸业后的烦恼二：</a:t>
            </a:r>
            <a:endParaRPr lang="en-US" altLang="zh-CN" sz="4000" dirty="0">
              <a:solidFill>
                <a:srgbClr val="FF0000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" y="0"/>
            <a:ext cx="1428750" cy="1327127"/>
          </a:xfrm>
          <a:prstGeom prst="rect">
            <a:avLst/>
          </a:prstGeom>
        </p:spPr>
      </p:pic>
      <p:pic>
        <p:nvPicPr>
          <p:cNvPr id="16" name="图片 15" descr="图片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4259" y="-150339"/>
            <a:ext cx="2188283" cy="1877413"/>
          </a:xfrm>
          <a:prstGeom prst="rect">
            <a:avLst/>
          </a:prstGeom>
        </p:spPr>
      </p:pic>
      <p:pic>
        <p:nvPicPr>
          <p:cNvPr id="17" name="图片 16" descr="图片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7878" y="-648023"/>
            <a:ext cx="2188283" cy="1877413"/>
          </a:xfrm>
          <a:prstGeom prst="rect">
            <a:avLst/>
          </a:prstGeom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29D7524-5ACC-457C-9718-94265B3FB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088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" y="0"/>
            <a:ext cx="11522075" cy="7200900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144418" y="1133014"/>
            <a:ext cx="11161240" cy="578882"/>
          </a:xfrm>
          <a:prstGeom prst="roundRect">
            <a:avLst/>
          </a:prstGeom>
          <a:solidFill>
            <a:schemeClr val="bg1">
              <a:alpha val="71000"/>
            </a:schemeClr>
          </a:solidFill>
        </p:spPr>
        <p:txBody>
          <a:bodyPr wrap="square">
            <a:spAutoFit/>
          </a:bodyPr>
          <a:lstStyle/>
          <a:p>
            <a:pPr algn="just" defTabSz="914400"/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①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废丞相、撤中书省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，由六部分理朝政，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直接对皇帝负责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P67</a:t>
            </a:r>
            <a:endParaRPr lang="zh-CN" altLang="en-US" sz="28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43872" y="72062"/>
            <a:ext cx="60228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朱元璋全面改革官制</a:t>
            </a:r>
          </a:p>
        </p:txBody>
      </p:sp>
      <p:sp>
        <p:nvSpPr>
          <p:cNvPr id="29" name="Rectangle 20"/>
          <p:cNvSpPr>
            <a:spLocks noChangeArrowheads="1"/>
          </p:cNvSpPr>
          <p:nvPr/>
        </p:nvSpPr>
        <p:spPr bwMode="auto">
          <a:xfrm>
            <a:off x="8435115" y="4348169"/>
            <a:ext cx="936625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900" b="1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工部</a:t>
            </a:r>
          </a:p>
        </p:txBody>
      </p:sp>
      <p:sp>
        <p:nvSpPr>
          <p:cNvPr id="30" name="Rectangle 19"/>
          <p:cNvSpPr>
            <a:spLocks noChangeArrowheads="1"/>
          </p:cNvSpPr>
          <p:nvPr/>
        </p:nvSpPr>
        <p:spPr bwMode="auto">
          <a:xfrm>
            <a:off x="7215915" y="4348169"/>
            <a:ext cx="936625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900" b="1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刑部</a:t>
            </a:r>
          </a:p>
        </p:txBody>
      </p:sp>
      <p:grpSp>
        <p:nvGrpSpPr>
          <p:cNvPr id="31" name="Group 4"/>
          <p:cNvGrpSpPr>
            <a:grpSpLocks/>
          </p:cNvGrpSpPr>
          <p:nvPr/>
        </p:nvGrpSpPr>
        <p:grpSpPr bwMode="auto">
          <a:xfrm>
            <a:off x="2186716" y="3600450"/>
            <a:ext cx="6767513" cy="703262"/>
            <a:chOff x="431" y="2886"/>
            <a:chExt cx="4263" cy="499"/>
          </a:xfrm>
        </p:grpSpPr>
        <p:grpSp>
          <p:nvGrpSpPr>
            <p:cNvPr id="32" name="Group 5"/>
            <p:cNvGrpSpPr>
              <a:grpSpLocks/>
            </p:cNvGrpSpPr>
            <p:nvPr/>
          </p:nvGrpSpPr>
          <p:grpSpPr bwMode="auto">
            <a:xfrm>
              <a:off x="431" y="3158"/>
              <a:ext cx="4263" cy="227"/>
              <a:chOff x="431" y="3158"/>
              <a:chExt cx="4263" cy="544"/>
            </a:xfrm>
          </p:grpSpPr>
          <p:sp>
            <p:nvSpPr>
              <p:cNvPr id="34" name="Line 6"/>
              <p:cNvSpPr>
                <a:spLocks noChangeShapeType="1"/>
              </p:cNvSpPr>
              <p:nvPr/>
            </p:nvSpPr>
            <p:spPr bwMode="auto">
              <a:xfrm>
                <a:off x="431" y="3158"/>
                <a:ext cx="0" cy="544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Line 7"/>
              <p:cNvSpPr>
                <a:spLocks noChangeShapeType="1"/>
              </p:cNvSpPr>
              <p:nvPr/>
            </p:nvSpPr>
            <p:spPr bwMode="auto">
              <a:xfrm>
                <a:off x="431" y="3158"/>
                <a:ext cx="4263" cy="0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Line 8"/>
              <p:cNvSpPr>
                <a:spLocks noChangeShapeType="1"/>
              </p:cNvSpPr>
              <p:nvPr/>
            </p:nvSpPr>
            <p:spPr bwMode="auto">
              <a:xfrm>
                <a:off x="4694" y="3158"/>
                <a:ext cx="0" cy="499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Line 9"/>
              <p:cNvSpPr>
                <a:spLocks noChangeShapeType="1"/>
              </p:cNvSpPr>
              <p:nvPr/>
            </p:nvSpPr>
            <p:spPr bwMode="auto">
              <a:xfrm>
                <a:off x="1247" y="3158"/>
                <a:ext cx="0" cy="499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Line 10"/>
              <p:cNvSpPr>
                <a:spLocks noChangeShapeType="1"/>
              </p:cNvSpPr>
              <p:nvPr/>
            </p:nvSpPr>
            <p:spPr bwMode="auto">
              <a:xfrm>
                <a:off x="2109" y="3158"/>
                <a:ext cx="0" cy="499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Line 11"/>
              <p:cNvSpPr>
                <a:spLocks noChangeShapeType="1"/>
              </p:cNvSpPr>
              <p:nvPr/>
            </p:nvSpPr>
            <p:spPr bwMode="auto">
              <a:xfrm>
                <a:off x="3016" y="3158"/>
                <a:ext cx="0" cy="499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Line 12"/>
              <p:cNvSpPr>
                <a:spLocks noChangeShapeType="1"/>
              </p:cNvSpPr>
              <p:nvPr/>
            </p:nvSpPr>
            <p:spPr bwMode="auto">
              <a:xfrm>
                <a:off x="3878" y="3158"/>
                <a:ext cx="0" cy="454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3" name="Line 13"/>
            <p:cNvSpPr>
              <a:spLocks noChangeShapeType="1"/>
            </p:cNvSpPr>
            <p:nvPr/>
          </p:nvSpPr>
          <p:spPr bwMode="auto">
            <a:xfrm flipV="1">
              <a:off x="2562" y="2886"/>
              <a:ext cx="0" cy="272"/>
            </a:xfrm>
            <a:prstGeom prst="roundRect">
              <a:avLst/>
            </a:prstGeom>
            <a:noFill/>
            <a:ln w="57150">
              <a:solidFill>
                <a:srgbClr val="993366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1" name="Rectangle 18"/>
          <p:cNvSpPr>
            <a:spLocks noChangeArrowheads="1"/>
          </p:cNvSpPr>
          <p:nvPr/>
        </p:nvSpPr>
        <p:spPr bwMode="auto">
          <a:xfrm>
            <a:off x="5844317" y="4348169"/>
            <a:ext cx="936625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900" b="1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兵部</a:t>
            </a:r>
          </a:p>
        </p:txBody>
      </p:sp>
      <p:sp>
        <p:nvSpPr>
          <p:cNvPr id="42" name="Rectangle 17"/>
          <p:cNvSpPr>
            <a:spLocks noChangeArrowheads="1"/>
          </p:cNvSpPr>
          <p:nvPr/>
        </p:nvSpPr>
        <p:spPr bwMode="auto">
          <a:xfrm>
            <a:off x="4396516" y="4348169"/>
            <a:ext cx="936625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900" b="1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礼部</a:t>
            </a:r>
          </a:p>
        </p:txBody>
      </p:sp>
      <p:sp>
        <p:nvSpPr>
          <p:cNvPr id="43" name="Rectangle 16"/>
          <p:cNvSpPr>
            <a:spLocks noChangeArrowheads="1"/>
          </p:cNvSpPr>
          <p:nvPr/>
        </p:nvSpPr>
        <p:spPr bwMode="auto">
          <a:xfrm>
            <a:off x="3024915" y="4348169"/>
            <a:ext cx="936625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900" b="1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户部</a:t>
            </a:r>
          </a:p>
        </p:txBody>
      </p:sp>
      <p:sp>
        <p:nvSpPr>
          <p:cNvPr id="44" name="Rectangle 15"/>
          <p:cNvSpPr>
            <a:spLocks noChangeArrowheads="1"/>
          </p:cNvSpPr>
          <p:nvPr/>
        </p:nvSpPr>
        <p:spPr bwMode="auto">
          <a:xfrm>
            <a:off x="1805715" y="4348169"/>
            <a:ext cx="936625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900" b="1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吏部</a:t>
            </a:r>
          </a:p>
        </p:txBody>
      </p:sp>
      <p:sp>
        <p:nvSpPr>
          <p:cNvPr id="45" name="Rectangle 14"/>
          <p:cNvSpPr>
            <a:spLocks noChangeArrowheads="1"/>
          </p:cNvSpPr>
          <p:nvPr/>
        </p:nvSpPr>
        <p:spPr bwMode="auto">
          <a:xfrm>
            <a:off x="4967319" y="2441583"/>
            <a:ext cx="1152525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900" b="1" dirty="0">
                <a:solidFill>
                  <a:srgbClr val="6600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皇帝</a:t>
            </a:r>
          </a:p>
        </p:txBody>
      </p:sp>
      <p:pic>
        <p:nvPicPr>
          <p:cNvPr id="46" name="图片 45" descr="12551_140913085740_1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903652" y="2243154"/>
            <a:ext cx="1000118" cy="1200143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7" name="Line 13"/>
          <p:cNvSpPr>
            <a:spLocks noChangeShapeType="1"/>
          </p:cNvSpPr>
          <p:nvPr/>
        </p:nvSpPr>
        <p:spPr bwMode="auto">
          <a:xfrm flipV="1">
            <a:off x="5572100" y="3243286"/>
            <a:ext cx="0" cy="383341"/>
          </a:xfrm>
          <a:prstGeom prst="roundRect">
            <a:avLst/>
          </a:prstGeom>
          <a:noFill/>
          <a:ln w="57150">
            <a:solidFill>
              <a:srgbClr val="993366"/>
            </a:solidFill>
            <a:round/>
            <a:headEnd/>
            <a:tailEnd/>
          </a:ln>
        </p:spPr>
        <p:txBody>
          <a:bodyPr lIns="91419" tIns="45708" rIns="91419" bIns="45708"/>
          <a:lstStyle/>
          <a:p>
            <a:endParaRPr lang="zh-CN" altLang="en-US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Rectangle 14"/>
          <p:cNvSpPr>
            <a:spLocks noChangeArrowheads="1"/>
          </p:cNvSpPr>
          <p:nvPr/>
        </p:nvSpPr>
        <p:spPr bwMode="auto">
          <a:xfrm>
            <a:off x="4903807" y="3457580"/>
            <a:ext cx="1295401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900" b="1" dirty="0">
                <a:solidFill>
                  <a:srgbClr val="6600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中书省</a:t>
            </a:r>
          </a:p>
        </p:txBody>
      </p:sp>
      <p:grpSp>
        <p:nvGrpSpPr>
          <p:cNvPr id="49" name="Group 2"/>
          <p:cNvGrpSpPr>
            <a:grpSpLocks/>
          </p:cNvGrpSpPr>
          <p:nvPr/>
        </p:nvGrpSpPr>
        <p:grpSpPr bwMode="auto">
          <a:xfrm>
            <a:off x="2046261" y="1814507"/>
            <a:ext cx="1587500" cy="2122938"/>
            <a:chOff x="0" y="0"/>
            <a:chExt cx="1104" cy="1395"/>
          </a:xfrm>
        </p:grpSpPr>
        <p:pic>
          <p:nvPicPr>
            <p:cNvPr id="50" name="Picture 2" descr="殿阁大学士"/>
            <p:cNvPicPr>
              <a:picLocks noChangeAspect="1" noChangeArrowheads="1"/>
            </p:cNvPicPr>
            <p:nvPr/>
          </p:nvPicPr>
          <p:blipFill>
            <a:blip r:embed="rId5">
              <a:lum bright="-12000" contrast="12000"/>
            </a:blip>
            <a:srcRect/>
            <a:stretch>
              <a:fillRect/>
            </a:stretch>
          </p:blipFill>
          <p:spPr bwMode="auto">
            <a:xfrm>
              <a:off x="192" y="0"/>
              <a:ext cx="824" cy="116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ext Box 27"/>
            <p:cNvSpPr txBox="1">
              <a:spLocks noChangeArrowheads="1"/>
            </p:cNvSpPr>
            <p:nvPr/>
          </p:nvSpPr>
          <p:spPr bwMode="auto">
            <a:xfrm>
              <a:off x="0" y="1152"/>
              <a:ext cx="1104" cy="2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8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殿阁大学士</a:t>
              </a:r>
            </a:p>
          </p:txBody>
        </p:sp>
      </p:grpSp>
      <p:sp>
        <p:nvSpPr>
          <p:cNvPr id="52" name="Text Box 30"/>
          <p:cNvSpPr txBox="1">
            <a:spLocks noChangeArrowheads="1"/>
          </p:cNvSpPr>
          <p:nvPr/>
        </p:nvSpPr>
        <p:spPr bwMode="auto">
          <a:xfrm>
            <a:off x="546063" y="5762460"/>
            <a:ext cx="7138160" cy="6463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19" tIns="45708" rIns="91419" bIns="45708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600" b="1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明成祖</a:t>
            </a:r>
            <a:r>
              <a:rPr lang="zh-CN" altLang="en-US" sz="25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时，设立</a:t>
            </a:r>
            <a:r>
              <a:rPr lang="zh-CN" altLang="en-US" sz="3600" b="1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内阁</a:t>
            </a:r>
            <a:r>
              <a:rPr lang="zh-CN" altLang="en-US" sz="25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，协助皇帝处理政务。</a:t>
            </a:r>
          </a:p>
        </p:txBody>
      </p:sp>
      <p:cxnSp>
        <p:nvCxnSpPr>
          <p:cNvPr id="53" name="肘形连接符 52"/>
          <p:cNvCxnSpPr/>
          <p:nvPr/>
        </p:nvCxnSpPr>
        <p:spPr>
          <a:xfrm rot="5400000">
            <a:off x="-61161" y="3564731"/>
            <a:ext cx="3143272" cy="1357322"/>
          </a:xfrm>
          <a:prstGeom prst="bentConnector3">
            <a:avLst>
              <a:gd name="adj1" fmla="val 1169"/>
            </a:avLst>
          </a:prstGeom>
          <a:ln w="76200">
            <a:solidFill>
              <a:srgbClr val="99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图片 53" descr="e47e6f46e47942459124cc1abc0dceb2_th.jpe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2540" y="5463668"/>
            <a:ext cx="2001835" cy="13514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云形标注 6145" descr="画布"/>
          <p:cNvSpPr>
            <a:spLocks noChangeArrowheads="1"/>
          </p:cNvSpPr>
          <p:nvPr/>
        </p:nvSpPr>
        <p:spPr bwMode="auto">
          <a:xfrm>
            <a:off x="6618304" y="1138112"/>
            <a:ext cx="4903770" cy="2748095"/>
          </a:xfrm>
          <a:prstGeom prst="cloudCallout">
            <a:avLst>
              <a:gd name="adj1" fmla="val -64132"/>
              <a:gd name="adj2" fmla="val 19415"/>
            </a:avLst>
          </a:prstGeom>
          <a:solidFill>
            <a:schemeClr val="accent2">
              <a:lumMod val="75000"/>
            </a:schemeClr>
          </a:solidFill>
          <a:ln w="9525">
            <a:noFill/>
            <a:round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lIns="91419" tIns="45708" rIns="91419" bIns="45708"/>
          <a:lstStyle/>
          <a:p>
            <a:pPr algn="ctr"/>
            <a:r>
              <a:rPr lang="zh-CN" altLang="en-US" sz="25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百官未起朕先起，</a:t>
            </a:r>
          </a:p>
          <a:p>
            <a:pPr algn="ctr"/>
            <a:r>
              <a:rPr lang="zh-CN" altLang="en-US" sz="25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百官已睡朕未睡。</a:t>
            </a:r>
          </a:p>
          <a:p>
            <a:pPr algn="ctr"/>
            <a:r>
              <a:rPr lang="zh-CN" altLang="en-US" sz="25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不如江南富足翁，</a:t>
            </a:r>
          </a:p>
          <a:p>
            <a:pPr algn="ctr"/>
            <a:r>
              <a:rPr lang="zh-CN" altLang="en-US" sz="25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日高三丈犹拥被。</a:t>
            </a:r>
          </a:p>
          <a:p>
            <a:pPr algn="ctr"/>
            <a:r>
              <a:rPr lang="en-US" altLang="zh-CN" sz="25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——</a:t>
            </a:r>
            <a:r>
              <a:rPr lang="zh-CN" altLang="en-US" sz="25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朱元璋</a:t>
            </a:r>
          </a:p>
          <a:p>
            <a:pPr>
              <a:spcBef>
                <a:spcPct val="20000"/>
              </a:spcBef>
            </a:pPr>
            <a:endParaRPr lang="zh-CN" altLang="en-US" sz="25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75034" y="656833"/>
            <a:ext cx="403657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defTabSz="914400"/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）在中央： </a:t>
            </a:r>
            <a:endParaRPr lang="en-US" altLang="zh-CN" sz="28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597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24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57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9" grpId="0" animBg="1"/>
      <p:bldP spid="3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7" grpId="0" animBg="1"/>
      <p:bldP spid="48" grpId="0" animBg="1"/>
      <p:bldP spid="48" grpId="1" animBg="1"/>
      <p:bldP spid="52" grpId="0"/>
      <p:bldP spid="55" grpId="0" animBg="1"/>
      <p:bldP spid="55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64927" y="720130"/>
            <a:ext cx="63161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）在中央：（军事方面）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432449" y="1273363"/>
            <a:ext cx="10801200" cy="1532334"/>
          </a:xfrm>
          <a:prstGeom prst="roundRect">
            <a:avLst/>
          </a:prstGeom>
          <a:solidFill>
            <a:schemeClr val="bg1">
              <a:alpha val="82000"/>
            </a:schemeClr>
          </a:solidFill>
        </p:spPr>
        <p:txBody>
          <a:bodyPr wrap="square">
            <a:spAutoFit/>
          </a:bodyPr>
          <a:lstStyle/>
          <a:p>
            <a:pPr algn="just" defTabSz="914400"/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②为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分散兵权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，朱元璋把原来的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大都督府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分为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中、左、右、前、后</a:t>
            </a:r>
            <a:r>
              <a:rPr lang="zh-CN" altLang="en-US" sz="28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五军都督府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，将军队调动和武官任命的权力统归兵部，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皇帝直接掌握了军事大权。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P67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43872" y="72062"/>
            <a:ext cx="60228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朱元璋全面改革官制</a:t>
            </a:r>
          </a:p>
        </p:txBody>
      </p:sp>
      <p:sp>
        <p:nvSpPr>
          <p:cNvPr id="13" name="Rectangle 20"/>
          <p:cNvSpPr>
            <a:spLocks noChangeArrowheads="1"/>
          </p:cNvSpPr>
          <p:nvPr/>
        </p:nvSpPr>
        <p:spPr bwMode="auto">
          <a:xfrm>
            <a:off x="9145417" y="4027859"/>
            <a:ext cx="936625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9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兵部</a:t>
            </a:r>
          </a:p>
        </p:txBody>
      </p:sp>
      <p:grpSp>
        <p:nvGrpSpPr>
          <p:cNvPr id="15" name="Group 4"/>
          <p:cNvGrpSpPr>
            <a:grpSpLocks/>
          </p:cNvGrpSpPr>
          <p:nvPr/>
        </p:nvGrpSpPr>
        <p:grpSpPr bwMode="auto">
          <a:xfrm>
            <a:off x="1522820" y="3298290"/>
            <a:ext cx="7848916" cy="703262"/>
            <a:chOff x="431" y="2886"/>
            <a:chExt cx="4263" cy="499"/>
          </a:xfrm>
        </p:grpSpPr>
        <p:grpSp>
          <p:nvGrpSpPr>
            <p:cNvPr id="16" name="Group 5"/>
            <p:cNvGrpSpPr>
              <a:grpSpLocks/>
            </p:cNvGrpSpPr>
            <p:nvPr/>
          </p:nvGrpSpPr>
          <p:grpSpPr bwMode="auto">
            <a:xfrm>
              <a:off x="431" y="3158"/>
              <a:ext cx="4263" cy="227"/>
              <a:chOff x="431" y="3158"/>
              <a:chExt cx="4263" cy="544"/>
            </a:xfrm>
          </p:grpSpPr>
          <p:sp>
            <p:nvSpPr>
              <p:cNvPr id="18" name="Line 6"/>
              <p:cNvSpPr>
                <a:spLocks noChangeShapeType="1"/>
              </p:cNvSpPr>
              <p:nvPr/>
            </p:nvSpPr>
            <p:spPr bwMode="auto">
              <a:xfrm>
                <a:off x="431" y="3158"/>
                <a:ext cx="0" cy="544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Line 7"/>
              <p:cNvSpPr>
                <a:spLocks noChangeShapeType="1"/>
              </p:cNvSpPr>
              <p:nvPr/>
            </p:nvSpPr>
            <p:spPr bwMode="auto">
              <a:xfrm>
                <a:off x="431" y="3158"/>
                <a:ext cx="4263" cy="0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Line 8"/>
              <p:cNvSpPr>
                <a:spLocks noChangeShapeType="1"/>
              </p:cNvSpPr>
              <p:nvPr/>
            </p:nvSpPr>
            <p:spPr bwMode="auto">
              <a:xfrm>
                <a:off x="4694" y="3158"/>
                <a:ext cx="0" cy="499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Line 9"/>
              <p:cNvSpPr>
                <a:spLocks noChangeShapeType="1"/>
              </p:cNvSpPr>
              <p:nvPr/>
            </p:nvSpPr>
            <p:spPr bwMode="auto">
              <a:xfrm>
                <a:off x="1247" y="3158"/>
                <a:ext cx="0" cy="499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Line 10"/>
              <p:cNvSpPr>
                <a:spLocks noChangeShapeType="1"/>
              </p:cNvSpPr>
              <p:nvPr/>
            </p:nvSpPr>
            <p:spPr bwMode="auto">
              <a:xfrm>
                <a:off x="2109" y="3158"/>
                <a:ext cx="0" cy="499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Line 11"/>
              <p:cNvSpPr>
                <a:spLocks noChangeShapeType="1"/>
              </p:cNvSpPr>
              <p:nvPr/>
            </p:nvSpPr>
            <p:spPr bwMode="auto">
              <a:xfrm>
                <a:off x="3016" y="3158"/>
                <a:ext cx="0" cy="499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Line 12"/>
              <p:cNvSpPr>
                <a:spLocks noChangeShapeType="1"/>
              </p:cNvSpPr>
              <p:nvPr/>
            </p:nvSpPr>
            <p:spPr bwMode="auto">
              <a:xfrm>
                <a:off x="3878" y="3158"/>
                <a:ext cx="0" cy="454"/>
              </a:xfrm>
              <a:prstGeom prst="roundRect">
                <a:avLst/>
              </a:prstGeom>
              <a:noFill/>
              <a:ln w="57150">
                <a:solidFill>
                  <a:srgbClr val="993366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7" name="Line 13"/>
            <p:cNvSpPr>
              <a:spLocks noChangeShapeType="1"/>
            </p:cNvSpPr>
            <p:nvPr/>
          </p:nvSpPr>
          <p:spPr bwMode="auto">
            <a:xfrm flipV="1">
              <a:off x="2562" y="2886"/>
              <a:ext cx="0" cy="272"/>
            </a:xfrm>
            <a:prstGeom prst="roundRect">
              <a:avLst/>
            </a:prstGeom>
            <a:noFill/>
            <a:ln w="57150">
              <a:solidFill>
                <a:srgbClr val="993366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Rectangle 15"/>
          <p:cNvSpPr>
            <a:spLocks noChangeArrowheads="1"/>
          </p:cNvSpPr>
          <p:nvPr/>
        </p:nvSpPr>
        <p:spPr bwMode="auto">
          <a:xfrm>
            <a:off x="7203252" y="4030636"/>
            <a:ext cx="1332176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9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中军</a:t>
            </a:r>
            <a:endParaRPr lang="en-US" altLang="zh-CN" sz="2900" b="1" dirty="0">
              <a:solidFill>
                <a:srgbClr val="8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731665"/>
            <a:r>
              <a:rPr lang="zh-CN" altLang="en-US" sz="29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都督府</a:t>
            </a:r>
          </a:p>
        </p:txBody>
      </p:sp>
      <p:sp>
        <p:nvSpPr>
          <p:cNvPr id="29" name="Rectangle 14"/>
          <p:cNvSpPr>
            <a:spLocks noChangeArrowheads="1"/>
          </p:cNvSpPr>
          <p:nvPr/>
        </p:nvSpPr>
        <p:spPr bwMode="auto">
          <a:xfrm>
            <a:off x="4960198" y="2376314"/>
            <a:ext cx="1152525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900" b="1" dirty="0">
                <a:solidFill>
                  <a:srgbClr val="6600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皇帝</a:t>
            </a:r>
          </a:p>
        </p:txBody>
      </p:sp>
      <p:sp>
        <p:nvSpPr>
          <p:cNvPr id="30" name="Rectangle 15"/>
          <p:cNvSpPr>
            <a:spLocks noChangeArrowheads="1"/>
          </p:cNvSpPr>
          <p:nvPr/>
        </p:nvSpPr>
        <p:spPr bwMode="auto">
          <a:xfrm>
            <a:off x="746642" y="4046005"/>
            <a:ext cx="1348433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8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前军</a:t>
            </a:r>
            <a:endParaRPr lang="en-US" altLang="zh-CN" sz="2800" b="1" dirty="0">
              <a:solidFill>
                <a:srgbClr val="8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731665"/>
            <a:r>
              <a:rPr lang="zh-CN" altLang="en-US" sz="28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都督府</a:t>
            </a:r>
          </a:p>
        </p:txBody>
      </p:sp>
      <p:sp>
        <p:nvSpPr>
          <p:cNvPr id="31" name="Rectangle 15"/>
          <p:cNvSpPr>
            <a:spLocks noChangeArrowheads="1"/>
          </p:cNvSpPr>
          <p:nvPr/>
        </p:nvSpPr>
        <p:spPr bwMode="auto">
          <a:xfrm>
            <a:off x="2271086" y="4037684"/>
            <a:ext cx="1348433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8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后军</a:t>
            </a:r>
            <a:endParaRPr lang="en-US" altLang="zh-CN" sz="2800" b="1" dirty="0">
              <a:solidFill>
                <a:srgbClr val="8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731665"/>
            <a:r>
              <a:rPr lang="zh-CN" altLang="en-US" sz="28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都督府</a:t>
            </a:r>
          </a:p>
        </p:txBody>
      </p:sp>
      <p:sp>
        <p:nvSpPr>
          <p:cNvPr id="32" name="Rectangle 15"/>
          <p:cNvSpPr>
            <a:spLocks noChangeArrowheads="1"/>
          </p:cNvSpPr>
          <p:nvPr/>
        </p:nvSpPr>
        <p:spPr bwMode="auto">
          <a:xfrm>
            <a:off x="3960841" y="4018366"/>
            <a:ext cx="1348433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8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左军</a:t>
            </a:r>
            <a:endParaRPr lang="en-US" altLang="zh-CN" sz="2800" b="1" dirty="0">
              <a:solidFill>
                <a:srgbClr val="8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731665"/>
            <a:r>
              <a:rPr lang="zh-CN" altLang="en-US" sz="28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都督府</a:t>
            </a:r>
          </a:p>
        </p:txBody>
      </p:sp>
      <p:sp>
        <p:nvSpPr>
          <p:cNvPr id="33" name="Rectangle 15"/>
          <p:cNvSpPr>
            <a:spLocks noChangeArrowheads="1"/>
          </p:cNvSpPr>
          <p:nvPr/>
        </p:nvSpPr>
        <p:spPr bwMode="auto">
          <a:xfrm>
            <a:off x="5617025" y="4018366"/>
            <a:ext cx="1348433" cy="81280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136" tIns="36567" rIns="73136" bIns="36567" anchor="ctr"/>
          <a:lstStyle/>
          <a:p>
            <a:pPr algn="ctr" defTabSz="731665"/>
            <a:r>
              <a:rPr lang="zh-CN" altLang="en-US" sz="28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右军</a:t>
            </a:r>
            <a:endParaRPr lang="en-US" altLang="zh-CN" sz="2800" b="1" dirty="0">
              <a:solidFill>
                <a:srgbClr val="8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731665"/>
            <a:r>
              <a:rPr lang="zh-CN" altLang="en-US" sz="28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都督府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1515963" y="4858809"/>
            <a:ext cx="6355440" cy="599721"/>
            <a:chOff x="1515963" y="5160969"/>
            <a:chExt cx="6355440" cy="792088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522820" y="5160969"/>
              <a:ext cx="0" cy="792088"/>
            </a:xfrm>
            <a:prstGeom prst="line">
              <a:avLst/>
            </a:prstGeom>
            <a:ln w="57150">
              <a:solidFill>
                <a:srgbClr val="8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1515963" y="5953057"/>
              <a:ext cx="6355440" cy="0"/>
            </a:xfrm>
            <a:prstGeom prst="line">
              <a:avLst/>
            </a:prstGeom>
            <a:ln w="57150">
              <a:solidFill>
                <a:srgbClr val="8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7871403" y="5160969"/>
              <a:ext cx="0" cy="792088"/>
            </a:xfrm>
            <a:prstGeom prst="line">
              <a:avLst/>
            </a:prstGeom>
            <a:ln w="57150">
              <a:solidFill>
                <a:srgbClr val="8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3619519" y="5525502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只有统兵权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749564" y="4935306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只有调兵权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168275" y="6184378"/>
            <a:ext cx="7571303" cy="715089"/>
          </a:xfrm>
          <a:prstGeom prst="round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彼此互不统辖、互相配合、互相牵制</a:t>
            </a:r>
          </a:p>
        </p:txBody>
      </p:sp>
    </p:spTree>
    <p:extLst>
      <p:ext uri="{BB962C8B-B14F-4D97-AF65-F5344CB8AC3E}">
        <p14:creationId xmlns:p14="http://schemas.microsoft.com/office/powerpoint/2010/main" val="1794228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8" grpId="0"/>
      <p:bldP spid="39" grpId="0"/>
      <p:bldP spid="4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8288" y="45865"/>
            <a:ext cx="60228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朱元璋全面改革官制</a:t>
            </a: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" y="1872260"/>
            <a:ext cx="4392885" cy="4959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圆角矩形 13"/>
          <p:cNvSpPr/>
          <p:nvPr/>
        </p:nvSpPr>
        <p:spPr>
          <a:xfrm>
            <a:off x="1078657" y="812843"/>
            <a:ext cx="1428760" cy="714380"/>
          </a:xfrm>
          <a:prstGeom prst="roundRect">
            <a:avLst/>
          </a:prstGeom>
          <a:solidFill>
            <a:srgbClr val="FFFF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08" rIns="91419" bIns="45708" rtlCol="0" anchor="ctr"/>
          <a:lstStyle/>
          <a:p>
            <a:pPr algn="ctr"/>
            <a:r>
              <a:rPr lang="zh-CN" altLang="en-US" sz="3600" b="1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元朝</a:t>
            </a:r>
          </a:p>
        </p:txBody>
      </p:sp>
      <p:pic>
        <p:nvPicPr>
          <p:cNvPr id="16" name="图片 1" descr="1ba1ddec8a1363278f9836f2918fa0ec09fac77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813" y="1872262"/>
            <a:ext cx="6530046" cy="5038741"/>
          </a:xfrm>
          <a:prstGeom prst="rect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</p:pic>
      <p:sp>
        <p:nvSpPr>
          <p:cNvPr id="17" name="圆角矩形 16"/>
          <p:cNvSpPr/>
          <p:nvPr/>
        </p:nvSpPr>
        <p:spPr>
          <a:xfrm>
            <a:off x="7290305" y="792138"/>
            <a:ext cx="1428760" cy="714380"/>
          </a:xfrm>
          <a:prstGeom prst="round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08" rIns="91419" bIns="45708" rtlCol="0" anchor="ctr"/>
          <a:lstStyle/>
          <a:p>
            <a:pPr algn="ctr"/>
            <a:r>
              <a:rPr lang="zh-CN" altLang="en-US" sz="3600" b="1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明朝</a:t>
            </a:r>
          </a:p>
        </p:txBody>
      </p:sp>
      <p:sp>
        <p:nvSpPr>
          <p:cNvPr id="2" name="椭圆 1"/>
          <p:cNvSpPr/>
          <p:nvPr/>
        </p:nvSpPr>
        <p:spPr>
          <a:xfrm>
            <a:off x="5437002" y="2800059"/>
            <a:ext cx="648072" cy="43204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5717072" y="4175604"/>
            <a:ext cx="648072" cy="43204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472886" y="5738612"/>
            <a:ext cx="104387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×</a:t>
            </a:r>
            <a:endParaRPr lang="zh-CN" alt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804599" y="2729054"/>
            <a:ext cx="104387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×</a:t>
            </a:r>
            <a:endParaRPr lang="zh-CN" alt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875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446885" y="5095603"/>
            <a:ext cx="3888432" cy="1532308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txBody>
          <a:bodyPr wrap="square" lIns="91419" tIns="45708" rIns="91419" bIns="45708" rtlCol="0">
            <a:spAutoFit/>
          </a:bodyPr>
          <a:lstStyle/>
          <a:p>
            <a:pPr algn="ctr">
              <a:defRPr/>
            </a:pPr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朱元璋对地方和中央官制的改动，最突出的特点是什么？</a:t>
            </a:r>
          </a:p>
        </p:txBody>
      </p:sp>
      <p:sp>
        <p:nvSpPr>
          <p:cNvPr id="48" name="矩形 47"/>
          <p:cNvSpPr/>
          <p:nvPr/>
        </p:nvSpPr>
        <p:spPr>
          <a:xfrm>
            <a:off x="18288" y="45865"/>
            <a:ext cx="60228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朱元璋全面改革官制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21" y="4670910"/>
            <a:ext cx="990600" cy="9538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图片 1" descr="1ba1ddec8a1363278f9836f2918fa0ec09fac77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813" y="1872262"/>
            <a:ext cx="6530046" cy="5038741"/>
          </a:xfrm>
          <a:prstGeom prst="rect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</p:pic>
      <p:sp>
        <p:nvSpPr>
          <p:cNvPr id="17" name="圆角矩形 16"/>
          <p:cNvSpPr/>
          <p:nvPr/>
        </p:nvSpPr>
        <p:spPr>
          <a:xfrm>
            <a:off x="7290305" y="792138"/>
            <a:ext cx="1428760" cy="714380"/>
          </a:xfrm>
          <a:prstGeom prst="round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08" rIns="91419" bIns="45708" rtlCol="0" anchor="ctr"/>
          <a:lstStyle/>
          <a:p>
            <a:pPr algn="ctr"/>
            <a:r>
              <a:rPr lang="zh-CN" altLang="en-US" sz="3600" b="1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明朝</a:t>
            </a:r>
          </a:p>
        </p:txBody>
      </p:sp>
      <p:sp>
        <p:nvSpPr>
          <p:cNvPr id="10" name="椭圆 9"/>
          <p:cNvSpPr/>
          <p:nvPr/>
        </p:nvSpPr>
        <p:spPr>
          <a:xfrm>
            <a:off x="5437002" y="2800059"/>
            <a:ext cx="648072" cy="43204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5717072" y="4175604"/>
            <a:ext cx="648072" cy="43204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21"/>
          <p:cNvSpPr txBox="1">
            <a:spLocks noChangeArrowheads="1"/>
          </p:cNvSpPr>
          <p:nvPr/>
        </p:nvSpPr>
        <p:spPr bwMode="auto">
          <a:xfrm>
            <a:off x="194304" y="1993228"/>
            <a:ext cx="4387309" cy="2465336"/>
          </a:xfrm>
          <a:prstGeom prst="round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</p:spPr>
        <p:txBody>
          <a:bodyPr wrap="square" lIns="73136" tIns="36567" rIns="73136" bIns="36567">
            <a:spAutoFit/>
          </a:bodyPr>
          <a:lstStyle/>
          <a:p>
            <a:pPr algn="just" defTabSz="731665"/>
            <a:r>
              <a:rPr lang="zh-CN" altLang="en-US" sz="2800" b="1" dirty="0">
                <a:solidFill>
                  <a:srgbClr val="99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权力的分散与制衡：通过分散中央和地方的权力，防止地方官员和朝臣专权，进而加强了皇权。</a:t>
            </a:r>
            <a:r>
              <a:rPr lang="en-US" altLang="zh-CN" sz="2800" b="1" dirty="0">
                <a:solidFill>
                  <a:srgbClr val="99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P67【</a:t>
            </a:r>
            <a:r>
              <a:rPr lang="zh-CN" altLang="en-US" sz="2800" b="1" dirty="0">
                <a:solidFill>
                  <a:srgbClr val="99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问题思考答案</a:t>
            </a:r>
            <a:r>
              <a:rPr lang="en-US" altLang="zh-CN" sz="2800" b="1" dirty="0">
                <a:solidFill>
                  <a:srgbClr val="99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2800" b="1" dirty="0">
              <a:solidFill>
                <a:srgbClr val="99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7CFD018-2D6F-4B8B-A82D-35B47E7A8E3F}"/>
              </a:ext>
            </a:extLst>
          </p:cNvPr>
          <p:cNvSpPr/>
          <p:nvPr/>
        </p:nvSpPr>
        <p:spPr>
          <a:xfrm>
            <a:off x="10403359" y="2890089"/>
            <a:ext cx="648072" cy="220551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683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7" y="0"/>
            <a:ext cx="11522074" cy="72009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31194" y="144070"/>
            <a:ext cx="60228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3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3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设立特务机构</a:t>
            </a:r>
          </a:p>
        </p:txBody>
      </p:sp>
      <p:sp>
        <p:nvSpPr>
          <p:cNvPr id="10" name="矩形 9"/>
          <p:cNvSpPr/>
          <p:nvPr/>
        </p:nvSpPr>
        <p:spPr>
          <a:xfrm>
            <a:off x="5276962" y="4471085"/>
            <a:ext cx="6130978" cy="1569636"/>
          </a:xfrm>
          <a:prstGeom prst="rect">
            <a:avLst/>
          </a:prstGeom>
        </p:spPr>
        <p:txBody>
          <a:bodyPr wrap="square" lIns="91419" tIns="45708" rIns="91419" bIns="45708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sz="3200" b="1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朱元璋通过采取什么措施做到“安然朝中坐，却知天下事”？</a:t>
            </a:r>
          </a:p>
        </p:txBody>
      </p:sp>
      <p:sp>
        <p:nvSpPr>
          <p:cNvPr id="13" name="Rectangle 8"/>
          <p:cNvSpPr>
            <a:spLocks noChangeArrowheads="1"/>
          </p:cNvSpPr>
          <p:nvPr/>
        </p:nvSpPr>
        <p:spPr bwMode="auto">
          <a:xfrm>
            <a:off x="375068" y="790243"/>
            <a:ext cx="10858577" cy="3507316"/>
          </a:xfrm>
          <a:prstGeom prst="roundRect">
            <a:avLst/>
          </a:prstGeom>
          <a:solidFill>
            <a:schemeClr val="bg1">
              <a:alpha val="52000"/>
            </a:schemeClr>
          </a:solidFill>
          <a:ln>
            <a:noFill/>
          </a:ln>
        </p:spPr>
        <p:txBody>
          <a:bodyPr wrap="square" lIns="91419" tIns="45708" rIns="91419" bIns="45708" anchor="ctr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3200" b="1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有一天，明朝官员宋讷在家生闷气，监视他的人认为有可能是对皇上不满，就偷偷地把他生气的样子画下来并且交给了朱元璋。结果第二天宋讷上朝，朱元璋问他昨晚为何不悦，宋讷大惊，慌忙解释说是因为下属打坏了茶具。明太祖把画像递给他看，宋讷一时间毛骨悚然。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362" y="4480248"/>
            <a:ext cx="990600" cy="12001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531" y="4480248"/>
            <a:ext cx="3648075" cy="1933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121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pic>
        <p:nvPicPr>
          <p:cNvPr id="35" name="图片 34" descr="t0169d14c10d584f28e.jpg"/>
          <p:cNvPicPr>
            <a:picLocks noChangeAspect="1"/>
          </p:cNvPicPr>
          <p:nvPr/>
        </p:nvPicPr>
        <p:blipFill>
          <a:blip r:embed="rId4"/>
          <a:srcRect l="26538" r="16792"/>
          <a:stretch>
            <a:fillRect/>
          </a:stretch>
        </p:blipFill>
        <p:spPr>
          <a:xfrm>
            <a:off x="672455" y="2369521"/>
            <a:ext cx="2123106" cy="369293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77773" y="630640"/>
            <a:ext cx="7987520" cy="52319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lIns="91419" tIns="45708" rIns="91419" bIns="45708" rtlCol="0">
            <a:spAutoFit/>
          </a:bodyPr>
          <a:lstStyle/>
          <a:p>
            <a:pPr algn="just"/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①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明太祖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设立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锦衣卫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由皇帝直接掌控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P68</a:t>
            </a:r>
            <a:endParaRPr lang="zh-CN" altLang="en-US" sz="28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3" name="Picture 10" descr="7K2NMI9SK0X3HRJEQVICC0Z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691702" y="2369521"/>
            <a:ext cx="2796992" cy="3756991"/>
          </a:xfrm>
          <a:prstGeom prst="rect">
            <a:avLst/>
          </a:prstGeom>
          <a:noFill/>
        </p:spPr>
      </p:pic>
      <p:sp>
        <p:nvSpPr>
          <p:cNvPr id="44" name="Rectangle 9"/>
          <p:cNvSpPr>
            <a:spLocks noGrp="1" noChangeArrowheads="1"/>
          </p:cNvSpPr>
          <p:nvPr/>
        </p:nvSpPr>
        <p:spPr bwMode="auto">
          <a:xfrm>
            <a:off x="3909251" y="6437576"/>
            <a:ext cx="2580172" cy="403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19" tIns="45708" rIns="91419" bIns="45708">
            <a:spAutoFit/>
          </a:bodyPr>
          <a:lstStyle/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zh-CN" altLang="en-US" sz="2800" b="1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锦衣卫腰牌</a:t>
            </a:r>
          </a:p>
        </p:txBody>
      </p:sp>
      <p:sp>
        <p:nvSpPr>
          <p:cNvPr id="52" name="矩形 51"/>
          <p:cNvSpPr/>
          <p:nvPr/>
        </p:nvSpPr>
        <p:spPr>
          <a:xfrm>
            <a:off x="18291" y="45865"/>
            <a:ext cx="6966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设立特务机构，实行恐怖统治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7773" y="1410952"/>
            <a:ext cx="3857652" cy="52319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lIns="91419" tIns="45708" rIns="91419" bIns="45708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②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明成祖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设立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东厂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17" name="Text Box 10"/>
          <p:cNvSpPr txBox="1">
            <a:spLocks noChangeArrowheads="1"/>
          </p:cNvSpPr>
          <p:nvPr/>
        </p:nvSpPr>
        <p:spPr bwMode="auto">
          <a:xfrm>
            <a:off x="8224068" y="6296604"/>
            <a:ext cx="2103761" cy="403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19" tIns="45708" rIns="91419" bIns="45708">
            <a:spAutoFit/>
          </a:bodyPr>
          <a:lstStyle/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zh-CN" altLang="en-US" sz="2800" b="1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东厂腰牌</a:t>
            </a:r>
          </a:p>
        </p:txBody>
      </p:sp>
      <p:pic>
        <p:nvPicPr>
          <p:cNvPr id="18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50271" y="2622385"/>
            <a:ext cx="3694317" cy="34066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Rectangle 9"/>
          <p:cNvSpPr>
            <a:spLocks noGrp="1" noChangeArrowheads="1"/>
          </p:cNvSpPr>
          <p:nvPr/>
        </p:nvSpPr>
        <p:spPr bwMode="auto">
          <a:xfrm>
            <a:off x="457050" y="6082962"/>
            <a:ext cx="2796992" cy="682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19" tIns="45708" rIns="91419" bIns="45708">
            <a:spAutoFit/>
          </a:bodyPr>
          <a:lstStyle/>
          <a:p>
            <a:pPr algn="ctr">
              <a:lnSpc>
                <a:spcPct val="70000"/>
              </a:lnSpc>
              <a:spcBef>
                <a:spcPct val="50000"/>
              </a:spcBef>
            </a:pPr>
            <a:r>
              <a:rPr lang="zh-CN" altLang="en-US" sz="2000" b="1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穿着飞鱼服</a:t>
            </a:r>
            <a:endParaRPr lang="en-US" altLang="zh-CN" sz="2000" b="1" dirty="0">
              <a:solidFill>
                <a:srgbClr val="99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70000"/>
              </a:lnSpc>
              <a:spcBef>
                <a:spcPct val="50000"/>
              </a:spcBef>
            </a:pPr>
            <a:r>
              <a:rPr lang="zh-CN" altLang="en-US" sz="2000" b="1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的锦衣卫</a:t>
            </a:r>
          </a:p>
        </p:txBody>
      </p:sp>
      <p:sp>
        <p:nvSpPr>
          <p:cNvPr id="4" name="矩形 3"/>
          <p:cNvSpPr/>
          <p:nvPr/>
        </p:nvSpPr>
        <p:spPr>
          <a:xfrm>
            <a:off x="7577138" y="338252"/>
            <a:ext cx="36007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“厂卫”</a:t>
            </a:r>
            <a:endParaRPr lang="en-US" altLang="zh-CN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564738" y="1922428"/>
            <a:ext cx="346761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皇帝的耳目与爪牙</a:t>
            </a:r>
          </a:p>
        </p:txBody>
      </p:sp>
      <p:sp>
        <p:nvSpPr>
          <p:cNvPr id="25" name="下箭头 24"/>
          <p:cNvSpPr/>
          <p:nvPr/>
        </p:nvSpPr>
        <p:spPr>
          <a:xfrm>
            <a:off x="9066193" y="1000861"/>
            <a:ext cx="424343" cy="858266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783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4" grpId="0"/>
      <p:bldP spid="14" grpId="0" animBg="1"/>
      <p:bldP spid="17" grpId="0"/>
      <p:bldP spid="20" grpId="0"/>
      <p:bldP spid="4" grpId="0"/>
      <p:bldP spid="5" grpId="0"/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47BD60D-F8B5-4632-8B62-3A6A1FB54F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36A8547-41F1-43E1-A76A-9586A599B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锦衣卫">
            <a:hlinkClick r:id="" action="ppaction://media"/>
            <a:extLst>
              <a:ext uri="{FF2B5EF4-FFF2-40B4-BE49-F238E27FC236}">
                <a16:creationId xmlns:a16="http://schemas.microsoft.com/office/drawing/2014/main" id="{BD1B6883-0E14-4E41-8438-2CCB73EC670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4493" y="-16887"/>
            <a:ext cx="9623716" cy="7217787"/>
          </a:xfrm>
        </p:spPr>
      </p:pic>
    </p:spTree>
    <p:extLst>
      <p:ext uri="{BB962C8B-B14F-4D97-AF65-F5344CB8AC3E}">
        <p14:creationId xmlns:p14="http://schemas.microsoft.com/office/powerpoint/2010/main" val="385865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6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">
            <a:extLst>
              <a:ext uri="{FF2B5EF4-FFF2-40B4-BE49-F238E27FC236}">
                <a16:creationId xmlns:a16="http://schemas.microsoft.com/office/drawing/2014/main" id="{4B1AEE9F-2234-43A8-9D94-5FD0EAFBCD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" y="-1584"/>
            <a:ext cx="11522075" cy="719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507" name="Rectangle 3"/>
          <p:cNvSpPr>
            <a:spLocks noChangeArrowheads="1"/>
          </p:cNvSpPr>
          <p:nvPr/>
        </p:nvSpPr>
        <p:spPr bwMode="auto">
          <a:xfrm>
            <a:off x="360437" y="2520330"/>
            <a:ext cx="10453644" cy="3454664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wrap="square" anchor="ctr">
            <a:spAutoFit/>
          </a:bodyPr>
          <a:lstStyle/>
          <a:p>
            <a:pPr>
              <a:lnSpc>
                <a:spcPct val="130000"/>
              </a:lnSpc>
              <a:spcBef>
                <a:spcPts val="1134"/>
              </a:spcBef>
            </a:pPr>
            <a:r>
              <a:rPr lang="zh-CN" altLang="en-US" sz="3024" b="1" dirty="0">
                <a:latin typeface="楷体" panose="02010609060101010101" pitchFamily="49" charset="-122"/>
                <a:ea typeface="楷体" panose="02010609060101010101" pitchFamily="49" charset="-122"/>
              </a:rPr>
              <a:t>   明朝一考生准备参加科举考试，阅读课本</a:t>
            </a:r>
            <a:r>
              <a:rPr lang="en-US" altLang="zh-CN" sz="3024" b="1" dirty="0">
                <a:latin typeface="楷体" panose="02010609060101010101" pitchFamily="49" charset="-122"/>
                <a:ea typeface="楷体" panose="02010609060101010101" pitchFamily="49" charset="-122"/>
              </a:rPr>
              <a:t>P68</a:t>
            </a:r>
            <a:r>
              <a:rPr lang="zh-CN" altLang="en-US" sz="3024" b="1" dirty="0">
                <a:latin typeface="楷体" panose="02010609060101010101" pitchFamily="49" charset="-122"/>
                <a:ea typeface="楷体" panose="02010609060101010101" pitchFamily="49" charset="-122"/>
              </a:rPr>
              <a:t>，思考以下几条建议能采纳吗，为什么？</a:t>
            </a:r>
            <a:endParaRPr lang="en-US" altLang="zh-CN" sz="3024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lnSpc>
                <a:spcPct val="130000"/>
              </a:lnSpc>
              <a:spcBef>
                <a:spcPts val="1134"/>
              </a:spcBef>
            </a:pPr>
            <a:r>
              <a:rPr lang="zh-CN" altLang="en-US" sz="3024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“熟读诸子百家的书籍。” </a:t>
            </a:r>
          </a:p>
          <a:p>
            <a:pPr algn="ctr">
              <a:lnSpc>
                <a:spcPct val="130000"/>
              </a:lnSpc>
              <a:spcBef>
                <a:spcPts val="1134"/>
              </a:spcBef>
            </a:pPr>
            <a:r>
              <a:rPr lang="zh-CN" altLang="en-US" sz="3024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“写文章观点要独特创新。”</a:t>
            </a:r>
            <a:endParaRPr lang="en-US" altLang="zh-CN" sz="3024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lnSpc>
                <a:spcPct val="130000"/>
              </a:lnSpc>
              <a:spcBef>
                <a:spcPts val="1134"/>
              </a:spcBef>
            </a:pPr>
            <a:r>
              <a:rPr lang="en-US" altLang="zh-CN" sz="3024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3024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“写文章文体要灵活多样。”</a:t>
            </a:r>
          </a:p>
        </p:txBody>
      </p:sp>
      <p:pic>
        <p:nvPicPr>
          <p:cNvPr id="9" name="Picture 7" descr="sy_2010052611531723001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 l="1782" t="4736" r="7350" b="2165"/>
          <a:stretch>
            <a:fillRect/>
          </a:stretch>
        </p:blipFill>
        <p:spPr bwMode="auto">
          <a:xfrm>
            <a:off x="9716834" y="700244"/>
            <a:ext cx="1545278" cy="1407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8" descr="sy_20100526115317230012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 l="4736" t="7350" r="2165" b="1782"/>
          <a:stretch>
            <a:fillRect/>
          </a:stretch>
        </p:blipFill>
        <p:spPr bwMode="auto">
          <a:xfrm>
            <a:off x="288407" y="661236"/>
            <a:ext cx="1413255" cy="1332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DEA36F2C-4AD5-4CF2-9EFD-1003BC4AC679}"/>
              </a:ext>
            </a:extLst>
          </p:cNvPr>
          <p:cNvSpPr/>
          <p:nvPr/>
        </p:nvSpPr>
        <p:spPr>
          <a:xfrm>
            <a:off x="18291" y="45865"/>
            <a:ext cx="6966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八股取士 </a:t>
            </a:r>
          </a:p>
        </p:txBody>
      </p:sp>
    </p:spTree>
  </p:cSld>
  <p:clrMapOvr>
    <a:masterClrMapping/>
  </p:clrMapOvr>
  <p:transition spd="med">
    <p:zo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" y="-1584"/>
            <a:ext cx="11522075" cy="719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矩形 5"/>
          <p:cNvSpPr/>
          <p:nvPr/>
        </p:nvSpPr>
        <p:spPr>
          <a:xfrm>
            <a:off x="95875" y="5239793"/>
            <a:ext cx="1071468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由此可见，皇帝希望通过八股取士录取什么类型的人？</a:t>
            </a:r>
          </a:p>
          <a:p>
            <a:pPr algn="just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algn="just"/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2013" y="5833529"/>
            <a:ext cx="6314616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28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皇帝的忠实奴仆、皇帝旨意的顺从者。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0628930"/>
              </p:ext>
            </p:extLst>
          </p:nvPr>
        </p:nvGraphicFramePr>
        <p:xfrm>
          <a:off x="0" y="1350903"/>
          <a:ext cx="8352928" cy="3573018"/>
        </p:xfrm>
        <a:graphic>
          <a:graphicData uri="http://schemas.openxmlformats.org/drawingml/2006/table">
            <a:tbl>
              <a:tblPr firstRow="1" bandRow="1"/>
              <a:tblGrid>
                <a:gridCol w="180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764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62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3494">
                <a:tc>
                  <a:txBody>
                    <a:bodyPr/>
                    <a:lstStyle>
                      <a:lvl1pPr marL="0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zh-CN" altLang="en-US" sz="2800" b="1" dirty="0">
                          <a:solidFill>
                            <a:schemeClr val="tx1"/>
                          </a:solidFill>
                        </a:rPr>
                        <a:t>命题范围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zh-CN" alt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5548">
                <a:tc>
                  <a:txBody>
                    <a:bodyPr/>
                    <a:lstStyle>
                      <a:lvl1pPr marL="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US" altLang="zh-CN" sz="28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CN" altLang="en-US" sz="2800" b="1" dirty="0">
                          <a:solidFill>
                            <a:schemeClr val="tx1"/>
                          </a:solidFill>
                        </a:rPr>
                        <a:t>写作内容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zh-CN" alt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3494">
                <a:tc rowSpan="4">
                  <a:txBody>
                    <a:bodyPr/>
                    <a:lstStyle>
                      <a:lvl1pPr marL="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zh-CN" altLang="en-US" sz="2800" b="1" dirty="0">
                          <a:solidFill>
                            <a:schemeClr val="tx1"/>
                          </a:solidFill>
                        </a:rPr>
                        <a:t>文章格式</a:t>
                      </a:r>
                      <a:endParaRPr lang="en-US" altLang="zh-CN" sz="2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zh-CN" altLang="en-US" sz="2800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zh-CN" alt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349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zh-CN" alt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zh-CN" alt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349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zh-CN" alt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zh-CN" alt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349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zh-CN" alt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53467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106997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60464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213995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67462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3209290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74459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4279265" algn="l" defTabSz="1069340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zh-CN" alt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446336" y="1391835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2800" b="1" dirty="0">
                <a:solidFill>
                  <a:prstClr val="black"/>
                </a:solidFill>
                <a:ea typeface="等线"/>
              </a:rPr>
              <a:t>《</a:t>
            </a:r>
            <a:r>
              <a:rPr lang="zh-CN" altLang="en-US" sz="2800" b="1" dirty="0">
                <a:solidFill>
                  <a:prstClr val="black"/>
                </a:solidFill>
                <a:ea typeface="等线"/>
              </a:rPr>
              <a:t>四书</a:t>
            </a:r>
            <a:r>
              <a:rPr lang="en-US" altLang="zh-CN" sz="2800" b="1" dirty="0">
                <a:solidFill>
                  <a:prstClr val="black"/>
                </a:solidFill>
                <a:ea typeface="等线"/>
              </a:rPr>
              <a:t>》</a:t>
            </a:r>
            <a:r>
              <a:rPr lang="zh-CN" altLang="en-US" sz="2800" b="1" dirty="0">
                <a:solidFill>
                  <a:prstClr val="black"/>
                </a:solidFill>
                <a:ea typeface="等线"/>
              </a:rPr>
              <a:t>、</a:t>
            </a:r>
            <a:r>
              <a:rPr lang="en-US" altLang="zh-CN" sz="2800" b="1" dirty="0">
                <a:solidFill>
                  <a:prstClr val="black"/>
                </a:solidFill>
                <a:ea typeface="等线"/>
              </a:rPr>
              <a:t>《</a:t>
            </a:r>
            <a:r>
              <a:rPr lang="zh-CN" altLang="en-US" sz="2800" b="1" dirty="0">
                <a:solidFill>
                  <a:prstClr val="black"/>
                </a:solidFill>
                <a:ea typeface="等线"/>
              </a:rPr>
              <a:t>五经</a:t>
            </a:r>
            <a:r>
              <a:rPr lang="en-US" altLang="zh-CN" sz="2800" b="1" dirty="0">
                <a:solidFill>
                  <a:prstClr val="black"/>
                </a:solidFill>
                <a:ea typeface="等线"/>
              </a:rPr>
              <a:t>》</a:t>
            </a:r>
            <a:endParaRPr lang="zh-CN" altLang="en-US" sz="2800" b="1" dirty="0">
              <a:solidFill>
                <a:prstClr val="black"/>
              </a:solidFill>
              <a:ea typeface="等线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58302" y="1895547"/>
            <a:ext cx="63895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2800" b="1" dirty="0">
                <a:solidFill>
                  <a:prstClr val="black"/>
                </a:solidFill>
                <a:ea typeface="等线"/>
              </a:rPr>
              <a:t>根据朱熹</a:t>
            </a:r>
            <a:r>
              <a:rPr lang="en-US" altLang="zh-CN" sz="2800" b="1" dirty="0">
                <a:solidFill>
                  <a:prstClr val="black"/>
                </a:solidFill>
                <a:ea typeface="等线"/>
              </a:rPr>
              <a:t>《</a:t>
            </a:r>
            <a:r>
              <a:rPr lang="zh-CN" altLang="en-US" sz="2800" b="1" dirty="0">
                <a:solidFill>
                  <a:prstClr val="black"/>
                </a:solidFill>
                <a:ea typeface="等线"/>
              </a:rPr>
              <a:t>四书集注</a:t>
            </a:r>
            <a:r>
              <a:rPr lang="en-US" altLang="zh-CN" sz="2800" b="1" dirty="0">
                <a:solidFill>
                  <a:prstClr val="black"/>
                </a:solidFill>
                <a:ea typeface="等线"/>
              </a:rPr>
              <a:t>》</a:t>
            </a:r>
            <a:r>
              <a:rPr lang="zh-CN" altLang="en-US" sz="2800" b="1" dirty="0">
                <a:solidFill>
                  <a:prstClr val="black"/>
                </a:solidFill>
                <a:ea typeface="等线"/>
              </a:rPr>
              <a:t>等指定注疏，仿古代圣贤语气，不得随意发挥。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06480" y="2850799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b="1" dirty="0">
                <a:solidFill>
                  <a:prstClr val="black"/>
                </a:solidFill>
                <a:ea typeface="等线"/>
              </a:rPr>
              <a:t>两句点明题意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79055" y="335336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b="1" dirty="0">
                <a:solidFill>
                  <a:prstClr val="black"/>
                </a:solidFill>
                <a:ea typeface="等线"/>
              </a:rPr>
              <a:t>承接破题阐明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6508" y="385157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b="1" dirty="0">
                <a:solidFill>
                  <a:prstClr val="black"/>
                </a:solidFill>
                <a:ea typeface="等线"/>
              </a:rPr>
              <a:t>议论开始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15392" y="431453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b="1" dirty="0">
                <a:solidFill>
                  <a:prstClr val="black"/>
                </a:solidFill>
                <a:ea typeface="等线"/>
              </a:rPr>
              <a:t>正式议论</a:t>
            </a:r>
          </a:p>
        </p:txBody>
      </p:sp>
      <p:sp>
        <p:nvSpPr>
          <p:cNvPr id="16" name="椭圆 15"/>
          <p:cNvSpPr/>
          <p:nvPr/>
        </p:nvSpPr>
        <p:spPr>
          <a:xfrm>
            <a:off x="1905568" y="4271120"/>
            <a:ext cx="4536504" cy="610044"/>
          </a:xfrm>
          <a:prstGeom prst="ellipse">
            <a:avLst/>
          </a:prstGeom>
          <a:noFill/>
          <a:ln w="57150" cap="flat" cmpd="sng" algn="ctr">
            <a:solidFill>
              <a:srgbClr val="C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" y="4009509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1069340"/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（八股文）</a:t>
            </a:r>
          </a:p>
        </p:txBody>
      </p:sp>
      <p:sp>
        <p:nvSpPr>
          <p:cNvPr id="8" name="矩形 7"/>
          <p:cNvSpPr/>
          <p:nvPr/>
        </p:nvSpPr>
        <p:spPr>
          <a:xfrm>
            <a:off x="2016627" y="2815620"/>
            <a:ext cx="9060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1069340"/>
            <a:r>
              <a:rPr lang="zh-CN" altLang="en-US" sz="2800" b="1" dirty="0">
                <a:solidFill>
                  <a:srgbClr val="C00000"/>
                </a:solidFill>
              </a:rPr>
              <a:t>破题</a:t>
            </a:r>
          </a:p>
        </p:txBody>
      </p:sp>
      <p:sp>
        <p:nvSpPr>
          <p:cNvPr id="17" name="矩形 16"/>
          <p:cNvSpPr/>
          <p:nvPr/>
        </p:nvSpPr>
        <p:spPr>
          <a:xfrm>
            <a:off x="2016627" y="3268091"/>
            <a:ext cx="9060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1069340"/>
            <a:r>
              <a:rPr lang="zh-CN" altLang="en-US" sz="2800" b="1" dirty="0">
                <a:solidFill>
                  <a:prstClr val="black"/>
                </a:solidFill>
              </a:rPr>
              <a:t>承题</a:t>
            </a:r>
          </a:p>
        </p:txBody>
      </p:sp>
      <p:sp>
        <p:nvSpPr>
          <p:cNvPr id="18" name="矩形 17"/>
          <p:cNvSpPr/>
          <p:nvPr/>
        </p:nvSpPr>
        <p:spPr>
          <a:xfrm>
            <a:off x="2016626" y="3832485"/>
            <a:ext cx="19880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1069340"/>
            <a:r>
              <a:rPr lang="zh-CN" altLang="en-US" sz="2800" b="1" dirty="0">
                <a:solidFill>
                  <a:prstClr val="black"/>
                </a:solidFill>
              </a:rPr>
              <a:t>起讲、入手</a:t>
            </a:r>
          </a:p>
        </p:txBody>
      </p:sp>
      <p:sp>
        <p:nvSpPr>
          <p:cNvPr id="19" name="矩形 18"/>
          <p:cNvSpPr/>
          <p:nvPr/>
        </p:nvSpPr>
        <p:spPr>
          <a:xfrm>
            <a:off x="2016625" y="4301366"/>
            <a:ext cx="41520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1069340"/>
            <a:r>
              <a:rPr lang="zh-CN" altLang="en-US" sz="2800" b="1" dirty="0">
                <a:solidFill>
                  <a:prstClr val="black"/>
                </a:solidFill>
              </a:rPr>
              <a:t>起股、中股、后股、束股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655DDE-BD59-49F6-B0A6-B621F6C64B78}"/>
              </a:ext>
            </a:extLst>
          </p:cNvPr>
          <p:cNvSpPr/>
          <p:nvPr/>
        </p:nvSpPr>
        <p:spPr>
          <a:xfrm>
            <a:off x="18291" y="45865"/>
            <a:ext cx="6966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八股取士 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0B97FFD-DDEE-4F9F-91E2-FA9C94C53F16}"/>
              </a:ext>
            </a:extLst>
          </p:cNvPr>
          <p:cNvSpPr/>
          <p:nvPr/>
        </p:nvSpPr>
        <p:spPr>
          <a:xfrm>
            <a:off x="8469307" y="1554814"/>
            <a:ext cx="2970639" cy="32104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1134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“熟读诸子百家的书籍。” </a:t>
            </a:r>
          </a:p>
          <a:p>
            <a:pPr>
              <a:lnSpc>
                <a:spcPct val="130000"/>
              </a:lnSpc>
              <a:spcBef>
                <a:spcPts val="1134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“写文章观点要独特创新。”</a:t>
            </a:r>
            <a:endParaRPr lang="en-US" altLang="zh-CN" sz="24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30000"/>
              </a:lnSpc>
              <a:spcBef>
                <a:spcPts val="1134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“写文章文体要灵活多样。”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3492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  <p:bldP spid="11" grpId="0"/>
      <p:bldP spid="12" grpId="0"/>
      <p:bldP spid="13" grpId="0"/>
      <p:bldP spid="14" grpId="0"/>
      <p:bldP spid="15" grpId="0"/>
      <p:bldP spid="16" grpId="0" animBg="1"/>
      <p:bldP spid="5" grpId="0"/>
      <p:bldP spid="8" grpId="0"/>
      <p:bldP spid="17" grpId="0"/>
      <p:bldP spid="18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32451" y="1368217"/>
            <a:ext cx="691276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出身贫农，从小就是一个</a:t>
            </a: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放牛娃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pPr algn="just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为了活命被迫剃度为</a:t>
            </a: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僧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pPr algn="just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因为闹饥荒，被迫云游化缘；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元末，朝政腐败，社会动荡，</a:t>
            </a:r>
          </a:p>
          <a:p>
            <a:pPr algn="just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为了改善生活，参加反元</a:t>
            </a: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起义军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pPr algn="just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起义成功，当上了</a:t>
            </a: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皇帝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068" y="360090"/>
            <a:ext cx="3640138" cy="4522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720477" y="470428"/>
            <a:ext cx="33123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猜猜他是谁？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55828" y="4548538"/>
            <a:ext cx="2966646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明朝开国皇帝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朱元璋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明太祖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1328—1398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“诛元璋”</a:t>
            </a:r>
            <a:endParaRPr lang="zh-CN" altLang="en-US" sz="4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Line 2"/>
          <p:cNvSpPr>
            <a:spLocks noChangeShapeType="1"/>
          </p:cNvSpPr>
          <p:nvPr/>
        </p:nvSpPr>
        <p:spPr bwMode="auto">
          <a:xfrm flipV="1">
            <a:off x="1008523" y="5183495"/>
            <a:ext cx="4645830" cy="12884"/>
          </a:xfrm>
          <a:prstGeom prst="line">
            <a:avLst/>
          </a:prstGeom>
          <a:noFill/>
          <a:ln w="76200">
            <a:solidFill>
              <a:srgbClr val="B50745"/>
            </a:solidFill>
            <a:round/>
            <a:headEnd/>
            <a:tailEnd type="triangle" w="med" len="med"/>
          </a:ln>
        </p:spPr>
        <p:txBody>
          <a:bodyPr anchor="ctr"/>
          <a:lstStyle/>
          <a:p>
            <a:endParaRPr lang="zh-CN" altLang="en-US">
              <a:latin typeface="楷体"/>
              <a:ea typeface="楷体"/>
            </a:endParaRPr>
          </a:p>
        </p:txBody>
      </p:sp>
      <p:sp>
        <p:nvSpPr>
          <p:cNvPr id="13" name="Oval 5"/>
          <p:cNvSpPr>
            <a:spLocks noChangeArrowheads="1"/>
          </p:cNvSpPr>
          <p:nvPr/>
        </p:nvSpPr>
        <p:spPr bwMode="auto">
          <a:xfrm>
            <a:off x="4502228" y="5040627"/>
            <a:ext cx="69850" cy="142875"/>
          </a:xfrm>
          <a:prstGeom prst="ellipse">
            <a:avLst/>
          </a:prstGeom>
          <a:noFill/>
          <a:ln w="76200" algn="ctr">
            <a:solidFill>
              <a:srgbClr val="B50745"/>
            </a:solidFill>
            <a:round/>
            <a:headEnd/>
            <a:tailEnd/>
          </a:ln>
        </p:spPr>
        <p:txBody>
          <a:bodyPr wrap="none" anchor="ctr"/>
          <a:lstStyle/>
          <a:p>
            <a:pPr eaLnBrk="1" hangingPunct="1"/>
            <a:endParaRPr lang="zh-CN" altLang="en-US" sz="3200">
              <a:latin typeface="楷体"/>
              <a:ea typeface="楷体"/>
            </a:endParaRPr>
          </a:p>
        </p:txBody>
      </p:sp>
      <p:sp>
        <p:nvSpPr>
          <p:cNvPr id="16" name="Oval 5"/>
          <p:cNvSpPr>
            <a:spLocks noChangeArrowheads="1"/>
          </p:cNvSpPr>
          <p:nvPr/>
        </p:nvSpPr>
        <p:spPr bwMode="auto">
          <a:xfrm>
            <a:off x="1477895" y="5021715"/>
            <a:ext cx="69850" cy="142875"/>
          </a:xfrm>
          <a:prstGeom prst="ellipse">
            <a:avLst/>
          </a:prstGeom>
          <a:noFill/>
          <a:ln w="76200" algn="ctr">
            <a:solidFill>
              <a:srgbClr val="B50745"/>
            </a:solidFill>
            <a:round/>
            <a:headEnd/>
            <a:tailEnd/>
          </a:ln>
        </p:spPr>
        <p:txBody>
          <a:bodyPr wrap="none" anchor="ctr"/>
          <a:lstStyle/>
          <a:p>
            <a:pPr eaLnBrk="1" hangingPunct="1"/>
            <a:endParaRPr lang="zh-CN" altLang="en-US" sz="3200">
              <a:latin typeface="楷体"/>
              <a:ea typeface="楷体"/>
            </a:endParaRPr>
          </a:p>
        </p:txBody>
      </p:sp>
      <p:sp>
        <p:nvSpPr>
          <p:cNvPr id="20" name="Oval 5"/>
          <p:cNvSpPr>
            <a:spLocks noChangeArrowheads="1"/>
          </p:cNvSpPr>
          <p:nvPr/>
        </p:nvSpPr>
        <p:spPr bwMode="auto">
          <a:xfrm>
            <a:off x="2990057" y="5040628"/>
            <a:ext cx="69850" cy="142875"/>
          </a:xfrm>
          <a:prstGeom prst="ellipse">
            <a:avLst/>
          </a:prstGeom>
          <a:noFill/>
          <a:ln w="76200" algn="ctr">
            <a:solidFill>
              <a:srgbClr val="B50745"/>
            </a:solidFill>
            <a:round/>
            <a:headEnd/>
            <a:tailEnd/>
          </a:ln>
        </p:spPr>
        <p:txBody>
          <a:bodyPr wrap="none" anchor="ctr"/>
          <a:lstStyle/>
          <a:p>
            <a:pPr eaLnBrk="1" hangingPunct="1"/>
            <a:endParaRPr lang="zh-CN" altLang="en-US" sz="3200">
              <a:latin typeface="楷体"/>
              <a:ea typeface="楷体"/>
            </a:endParaRPr>
          </a:p>
        </p:txBody>
      </p:sp>
      <p:sp>
        <p:nvSpPr>
          <p:cNvPr id="21" name="Text Box 18"/>
          <p:cNvSpPr txBox="1">
            <a:spLocks noChangeArrowheads="1"/>
          </p:cNvSpPr>
          <p:nvPr/>
        </p:nvSpPr>
        <p:spPr bwMode="auto">
          <a:xfrm>
            <a:off x="1008527" y="5323979"/>
            <a:ext cx="1008609" cy="584775"/>
          </a:xfrm>
          <a:prstGeom prst="rect">
            <a:avLst/>
          </a:prstGeom>
          <a:noFill/>
          <a:ln w="76200" algn="ctr">
            <a:noFill/>
            <a:miter lim="800000"/>
            <a:headEnd/>
            <a:tailEnd/>
          </a:ln>
        </p:spPr>
        <p:txBody>
          <a:bodyPr vert="horz" wrap="none">
            <a:spAutoFit/>
          </a:bodyPr>
          <a:lstStyle/>
          <a:p>
            <a:pPr eaLnBrk="1" hangingPunct="1"/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元朝</a:t>
            </a:r>
          </a:p>
        </p:txBody>
      </p:sp>
      <p:sp>
        <p:nvSpPr>
          <p:cNvPr id="23" name="Text Box 18"/>
          <p:cNvSpPr txBox="1">
            <a:spLocks noChangeArrowheads="1"/>
          </p:cNvSpPr>
          <p:nvPr/>
        </p:nvSpPr>
        <p:spPr bwMode="auto">
          <a:xfrm>
            <a:off x="2520695" y="5319931"/>
            <a:ext cx="1008609" cy="584775"/>
          </a:xfrm>
          <a:prstGeom prst="rect">
            <a:avLst/>
          </a:prstGeom>
          <a:noFill/>
          <a:ln w="76200" algn="ctr">
            <a:noFill/>
            <a:miter lim="800000"/>
            <a:headEnd/>
            <a:tailEnd/>
          </a:ln>
        </p:spPr>
        <p:txBody>
          <a:bodyPr vert="horz" wrap="none">
            <a:spAutoFit/>
          </a:bodyPr>
          <a:lstStyle>
            <a:defPPr>
              <a:defRPr lang="zh-CN"/>
            </a:defPPr>
            <a:lvl1pPr>
              <a:defRPr sz="3200" b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>
                <a:solidFill>
                  <a:srgbClr val="FF0000"/>
                </a:solidFill>
              </a:rPr>
              <a:t>明朝</a:t>
            </a: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4067788" y="5319931"/>
            <a:ext cx="1008609" cy="584775"/>
          </a:xfrm>
          <a:prstGeom prst="rect">
            <a:avLst/>
          </a:prstGeom>
          <a:noFill/>
          <a:ln w="76200" algn="ctr">
            <a:noFill/>
            <a:miter lim="800000"/>
            <a:headEnd/>
            <a:tailEnd/>
          </a:ln>
        </p:spPr>
        <p:txBody>
          <a:bodyPr vert="horz" wrap="none">
            <a:spAutoFit/>
          </a:bodyPr>
          <a:lstStyle>
            <a:defPPr>
              <a:defRPr lang="zh-CN"/>
            </a:defPPr>
            <a:lvl1pPr>
              <a:defRPr sz="3200" b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清朝</a:t>
            </a:r>
          </a:p>
        </p:txBody>
      </p:sp>
      <p:sp>
        <p:nvSpPr>
          <p:cNvPr id="14" name="文本框 194">
            <a:extLst>
              <a:ext uri="{FF2B5EF4-FFF2-40B4-BE49-F238E27FC236}">
                <a16:creationId xmlns:a16="http://schemas.microsoft.com/office/drawing/2014/main" id="{287D1170-BE46-40C2-8E74-18E26E92C1E0}"/>
              </a:ext>
            </a:extLst>
          </p:cNvPr>
          <p:cNvSpPr txBox="1"/>
          <p:nvPr/>
        </p:nvSpPr>
        <p:spPr>
          <a:xfrm>
            <a:off x="432451" y="6250817"/>
            <a:ext cx="8136898" cy="523220"/>
          </a:xfrm>
          <a:prstGeom prst="rect">
            <a:avLst/>
          </a:prstGeom>
          <a:noFill/>
          <a:ln w="53975">
            <a:solidFill>
              <a:schemeClr val="accent1"/>
            </a:solidFill>
            <a:prstDash val="dashDot"/>
          </a:ln>
        </p:spPr>
        <p:txBody>
          <a:bodyPr wrap="square" rtlCol="0" anchor="t">
            <a:spAutoFit/>
          </a:bodyPr>
          <a:lstStyle>
            <a:defPPr>
              <a:defRPr lang="zh-TW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>
                <a:sym typeface="+mn-ea"/>
              </a:rPr>
              <a:t>像朱元璋这样参加过</a:t>
            </a:r>
            <a:r>
              <a:rPr lang="zh-CN" altLang="en-US" sz="2400" b="1" dirty="0">
                <a:solidFill>
                  <a:srgbClr val="990000"/>
                </a:solidFill>
                <a:sym typeface="+mn-ea"/>
              </a:rPr>
              <a:t>农民起义</a:t>
            </a:r>
            <a:r>
              <a:rPr lang="zh-CN" altLang="en-US" sz="2400" b="1" dirty="0">
                <a:sym typeface="+mn-ea"/>
              </a:rPr>
              <a:t>的开国皇帝还有</a:t>
            </a:r>
            <a:r>
              <a:rPr lang="zh-CN" altLang="en-US" sz="2800" b="1" dirty="0">
                <a:sym typeface="+mn-ea"/>
              </a:rPr>
              <a:t>：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刘邦</a:t>
            </a:r>
          </a:p>
        </p:txBody>
      </p:sp>
    </p:spTree>
    <p:extLst>
      <p:ext uri="{BB962C8B-B14F-4D97-AF65-F5344CB8AC3E}">
        <p14:creationId xmlns:p14="http://schemas.microsoft.com/office/powerpoint/2010/main" val="2288722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13" grpId="0" animBg="1"/>
      <p:bldP spid="16" grpId="0" animBg="1"/>
      <p:bldP spid="20" grpId="0" animBg="1"/>
      <p:bldP spid="21" grpId="0"/>
      <p:bldP spid="23" grpId="0"/>
      <p:bldP spid="25" grpId="0"/>
      <p:bldP spid="1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" y="-1584"/>
            <a:ext cx="11522075" cy="71993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1588" y="52894"/>
            <a:ext cx="11420636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just"/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请同学们想一下这样的考试改革，好还是不好，产生了怎样的影响？</a:t>
            </a:r>
          </a:p>
        </p:txBody>
      </p:sp>
      <p:sp>
        <p:nvSpPr>
          <p:cNvPr id="4" name="文本框 13"/>
          <p:cNvSpPr txBox="1"/>
          <p:nvPr/>
        </p:nvSpPr>
        <p:spPr>
          <a:xfrm>
            <a:off x="6083947" y="720130"/>
            <a:ext cx="4174450" cy="578882"/>
          </a:xfrm>
          <a:prstGeom prst="round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2800" b="1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/>
              <a:t>材料二：</a:t>
            </a:r>
            <a:r>
              <a:rPr lang="en-US" altLang="zh-CN" dirty="0"/>
              <a:t>《</a:t>
            </a:r>
            <a:r>
              <a:rPr lang="zh-CN" altLang="en-US" dirty="0"/>
              <a:t>举子看榜图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pic>
        <p:nvPicPr>
          <p:cNvPr id="5120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61" y="1243919"/>
            <a:ext cx="5639968" cy="3791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069" y="1344579"/>
            <a:ext cx="5199666" cy="3690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圆角矩形 6"/>
          <p:cNvSpPr/>
          <p:nvPr/>
        </p:nvSpPr>
        <p:spPr>
          <a:xfrm>
            <a:off x="64474" y="720130"/>
            <a:ext cx="1667986" cy="578882"/>
          </a:xfrm>
          <a:prstGeom prst="round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材料一：</a:t>
            </a: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44417" y="4608562"/>
            <a:ext cx="11193247" cy="553974"/>
          </a:xfrm>
          <a:prstGeom prst="rect">
            <a:avLst/>
          </a:prstGeom>
          <a:solidFill>
            <a:schemeClr val="bg1"/>
          </a:soli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wrap="square" lIns="91419" tIns="45708" rIns="91419" bIns="45708">
            <a:spAutoFit/>
          </a:bodyPr>
          <a:lstStyle/>
          <a:p>
            <a:pPr marL="0" marR="0" lvl="0" indent="0" defTabSz="914184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积极：</a:t>
            </a: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考试形式标准化，利于规范考试。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44413" y="5184626"/>
            <a:ext cx="11193248" cy="193899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defTabSz="91418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000" b="1" kern="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消极：</a:t>
            </a:r>
            <a:endParaRPr lang="en-US" altLang="zh-CN" sz="3000" b="1" kern="0" dirty="0">
              <a:solidFill>
                <a:srgbClr val="0000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 defTabSz="91418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000" b="1" kern="0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①八股取士成为</a:t>
            </a:r>
            <a:r>
              <a:rPr lang="zh-CN" altLang="en-US" sz="3000" b="1" kern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加强皇权</a:t>
            </a:r>
            <a:r>
              <a:rPr lang="zh-CN" altLang="en-US" sz="3000" b="1" kern="0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sz="3000" b="1" kern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钳制读书人思想</a:t>
            </a:r>
            <a:r>
              <a:rPr lang="zh-CN" altLang="en-US" sz="3000" b="1" kern="0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的有力武器；</a:t>
            </a:r>
            <a:endParaRPr lang="en-US" altLang="zh-CN" sz="3000" b="1" kern="0" dirty="0">
              <a:solidFill>
                <a:prstClr val="black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 defTabSz="91418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000" b="1" kern="0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②严重</a:t>
            </a:r>
            <a:r>
              <a:rPr lang="zh-CN" altLang="en-US" sz="3000" b="1" kern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束缚了知识分子的聪明才智和创造精神，阻碍了科学文化的发展与社会的进步。</a:t>
            </a:r>
          </a:p>
        </p:txBody>
      </p:sp>
    </p:spTree>
    <p:extLst>
      <p:ext uri="{BB962C8B-B14F-4D97-AF65-F5344CB8AC3E}">
        <p14:creationId xmlns:p14="http://schemas.microsoft.com/office/powerpoint/2010/main" val="1410064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bldLvl="0" animBg="1"/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" y="0"/>
            <a:ext cx="11522075" cy="7200900"/>
          </a:xfrm>
          <a:prstGeom prst="rect">
            <a:avLst/>
          </a:prstGeom>
        </p:spPr>
      </p:pic>
      <p:graphicFrame>
        <p:nvGraphicFramePr>
          <p:cNvPr id="2" name="Group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4946754"/>
              </p:ext>
            </p:extLst>
          </p:nvPr>
        </p:nvGraphicFramePr>
        <p:xfrm>
          <a:off x="216424" y="1184279"/>
          <a:ext cx="11161239" cy="5758514"/>
        </p:xfrm>
        <a:graphic>
          <a:graphicData uri="http://schemas.openxmlformats.org/drawingml/2006/table">
            <a:tbl>
              <a:tblPr/>
              <a:tblGrid>
                <a:gridCol w="10801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6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50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2618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朝代</a:t>
                      </a:r>
                      <a:endParaRPr kumimoji="0" lang="zh-CN" altLang="en-US" sz="3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6419" marR="86419" marT="48008" marB="48008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阶段</a:t>
                      </a: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发展变化</a:t>
                      </a:r>
                      <a:endParaRPr kumimoji="0" lang="zh-CN" altLang="en-US" sz="2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2169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隋朝</a:t>
                      </a:r>
                      <a:endParaRPr kumimoji="0" lang="zh-CN" altLang="en-US" sz="3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6419" marR="86419" marT="48008" marB="48008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创立</a:t>
                      </a: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9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隋文帝：</a:t>
                      </a:r>
                      <a:endParaRPr kumimoji="0" lang="zh-CN" altLang="en-US" sz="2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919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9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隋炀帝：</a:t>
                      </a:r>
                      <a:endParaRPr kumimoji="0" lang="zh-CN" altLang="en-US" sz="2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362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3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唐朝</a:t>
                      </a:r>
                      <a:endParaRPr kumimoji="0" lang="zh-CN" altLang="en-US" sz="3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6419" marR="86419" marT="48008" marB="48008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3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完善</a:t>
                      </a: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29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唐太宗：</a:t>
                      </a:r>
                      <a:endParaRPr kumimoji="0" lang="zh-CN" altLang="en-US" sz="2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362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29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武则天：</a:t>
                      </a:r>
                      <a:endParaRPr kumimoji="0" lang="zh-CN" altLang="en-US" sz="29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401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宋朝</a:t>
                      </a:r>
                    </a:p>
                  </a:txBody>
                  <a:tcPr marL="86419" marR="86419" marT="48008" marB="48008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改革</a:t>
                      </a:r>
                      <a:endParaRPr kumimoji="0" lang="en-US" altLang="zh-CN" sz="3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发展</a:t>
                      </a: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2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597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明朝</a:t>
                      </a:r>
                    </a:p>
                  </a:txBody>
                  <a:tcPr marL="86419" marR="86419" marT="48008" marB="48008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演变</a:t>
                      </a: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14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29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86419" marR="86419" marT="48008" marB="48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4361" name="WordArt 2"/>
          <p:cNvSpPr>
            <a:spLocks noChangeArrowheads="1" noChangeShapeType="1" noTextEdit="1"/>
          </p:cNvSpPr>
          <p:nvPr/>
        </p:nvSpPr>
        <p:spPr bwMode="auto">
          <a:xfrm>
            <a:off x="3752746" y="246066"/>
            <a:ext cx="4016599" cy="738187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5623"/>
              </a:avLst>
            </a:prstTxWarp>
          </a:bodyPr>
          <a:lstStyle/>
          <a:p>
            <a:pPr algn="ctr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3600" b="1" kern="10" dirty="0">
                <a:ln w="9525">
                  <a:noFill/>
                  <a:round/>
                  <a:headEnd/>
                  <a:tailEnd/>
                </a:ln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科举制的发展史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4745379" y="5904704"/>
            <a:ext cx="2031326" cy="72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971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30543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5115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9687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defTabSz="1069975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八股取士</a:t>
            </a: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3585054" y="1889125"/>
            <a:ext cx="6506911" cy="60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971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30543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5115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968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defTabSz="9144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29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初步建立起通过</a:t>
            </a:r>
            <a:r>
              <a:rPr lang="zh-CN" altLang="en-US" sz="29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考试</a:t>
            </a:r>
            <a:r>
              <a:rPr lang="zh-CN" altLang="en-US" sz="29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选拔人才的制度。</a:t>
            </a:r>
            <a:endParaRPr lang="zh-CN" altLang="en-US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696051" y="2709867"/>
            <a:ext cx="539121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971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30543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5115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9687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29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创立</a:t>
            </a:r>
            <a:r>
              <a:rPr lang="zh-CN" altLang="en-US" sz="2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进士科</a:t>
            </a:r>
            <a:r>
              <a:rPr lang="zh-CN" altLang="en-US" sz="29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，科举制正式确立。</a:t>
            </a:r>
            <a:endParaRPr lang="zh-CN" altLang="en-US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3581824" y="3397250"/>
            <a:ext cx="7994496" cy="60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971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30543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5115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968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just" defTabSz="9144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2900" b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增加考试科目，进士科逐渐成为最重要的科目。</a:t>
            </a:r>
            <a:endParaRPr lang="zh-CN" altLang="en-US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3616775" y="4111632"/>
            <a:ext cx="7245473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971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30543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5115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9687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29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大力发展科举制，创立</a:t>
            </a:r>
            <a:r>
              <a:rPr lang="zh-CN" altLang="en-US" sz="29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殿试制度、开设武举</a:t>
            </a:r>
            <a:r>
              <a:rPr lang="zh-CN" altLang="en-US" sz="2900" b="1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。</a:t>
            </a:r>
            <a:endParaRPr lang="zh-CN" altLang="en-US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2376660" y="5053997"/>
            <a:ext cx="7622600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971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30543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5115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968750"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1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defTabSz="1069975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29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大幅度</a:t>
            </a:r>
            <a:r>
              <a:rPr lang="zh-CN" altLang="en-US" sz="2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增加科举取士的名额</a:t>
            </a:r>
            <a:r>
              <a:rPr lang="zh-CN" altLang="en-US" sz="29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，提高进士地位。</a:t>
            </a:r>
            <a:endParaRPr lang="zh-CN" altLang="en-US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0267007"/>
      </p:ext>
    </p:extLst>
  </p:cSld>
  <p:clrMapOvr>
    <a:masterClrMapping/>
  </p:clrMapOvr>
  <p:transition spd="med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1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8" dur="1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" y="0"/>
            <a:ext cx="11522075" cy="7200900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72009" y="1728242"/>
            <a:ext cx="11377660" cy="3371136"/>
          </a:xfrm>
          <a:prstGeom prst="round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just"/>
            <a:r>
              <a:rPr lang="zh-CN" altLang="en-US" sz="4800" b="1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材料</a:t>
            </a:r>
            <a:r>
              <a:rPr lang="en-US" altLang="zh-CN" sz="4800" b="1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:</a:t>
            </a:r>
            <a:r>
              <a:rPr lang="zh-CN" altLang="en-US" sz="4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明初，到处田畴荒芜</a:t>
            </a:r>
            <a:r>
              <a:rPr lang="en-US" altLang="zh-CN" sz="4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...</a:t>
            </a:r>
            <a:r>
              <a:rPr lang="zh-CN" altLang="en-US" sz="48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有些</a:t>
            </a:r>
            <a:r>
              <a:rPr lang="zh-CN" altLang="en-US" sz="4800" b="1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地区竞人烟断绝。</a:t>
            </a:r>
            <a:r>
              <a:rPr lang="zh-CN" altLang="en-US" sz="4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国家的税源几近枯竭，</a:t>
            </a:r>
            <a:r>
              <a:rPr lang="zh-CN" altLang="en-US" sz="4800" b="1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陷入“租税无所从出”的困境。</a:t>
            </a:r>
          </a:p>
          <a:p>
            <a:pPr algn="r"/>
            <a:r>
              <a:rPr lang="en-US" altLang="zh-CN" sz="4800" b="1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——《</a:t>
            </a:r>
            <a:r>
              <a:rPr lang="zh-CN" altLang="en-US" sz="4800" b="1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明史十讲</a:t>
            </a:r>
            <a:r>
              <a:rPr lang="en-US" altLang="zh-CN" sz="4800" b="1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3384773" y="5503153"/>
            <a:ext cx="5987177" cy="646986"/>
          </a:xfrm>
          <a:prstGeom prst="round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经济形势：</a:t>
            </a:r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经济衰败，荒凉贫穷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3" y="144066"/>
            <a:ext cx="1428750" cy="1288607"/>
          </a:xfrm>
          <a:prstGeom prst="rect">
            <a:avLst/>
          </a:prstGeom>
        </p:spPr>
      </p:pic>
      <p:sp>
        <p:nvSpPr>
          <p:cNvPr id="7" name="内容占位符 6">
            <a:extLst>
              <a:ext uri="{FF2B5EF4-FFF2-40B4-BE49-F238E27FC236}">
                <a16:creationId xmlns:a16="http://schemas.microsoft.com/office/drawing/2014/main" id="{824A7D28-F317-4809-AFFD-041DDE597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8119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8429" y="1440210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>
                <a:latin typeface="华文新魏" panose="02010800040101010101" pitchFamily="2" charset="-122"/>
                <a:ea typeface="华文新魏" panose="02010800040101010101" pitchFamily="2" charset="-122"/>
              </a:rPr>
              <a:t>三、</a:t>
            </a:r>
            <a:r>
              <a:rPr lang="zh-CN" altLang="en-US" sz="4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经济发展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BEBD9984-25A1-49F8-BFCF-CDCB16971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1" y="3566600"/>
            <a:ext cx="3429196" cy="2338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 descr="6a7a59bfad884f02125cd76bf27bb25c.jpg">
            <a:extLst>
              <a:ext uri="{FF2B5EF4-FFF2-40B4-BE49-F238E27FC236}">
                <a16:creationId xmlns:a16="http://schemas.microsoft.com/office/drawing/2014/main" id="{D28541A9-5DEB-4753-A72C-F63AB78060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4813" y="3566600"/>
            <a:ext cx="3085632" cy="2338907"/>
          </a:xfrm>
          <a:prstGeom prst="rect">
            <a:avLst/>
          </a:prstGeom>
        </p:spPr>
      </p:pic>
      <p:pic>
        <p:nvPicPr>
          <p:cNvPr id="9" name="图片 3" descr="5191447_115006035345_2">
            <a:extLst>
              <a:ext uri="{FF2B5EF4-FFF2-40B4-BE49-F238E27FC236}">
                <a16:creationId xmlns:a16="http://schemas.microsoft.com/office/drawing/2014/main" id="{3CDB73A3-ECF7-450A-B6D2-A85FA02D7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 l="1894" t="6061" r="1439" b="4706"/>
          <a:stretch>
            <a:fillRect/>
          </a:stretch>
        </p:blipFill>
        <p:spPr bwMode="auto">
          <a:xfrm>
            <a:off x="332188" y="3507197"/>
            <a:ext cx="3152412" cy="2603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185274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-37407"/>
            <a:ext cx="11522075" cy="7200900"/>
          </a:xfrm>
          <a:prstGeom prst="rect">
            <a:avLst/>
          </a:prstGeom>
        </p:spPr>
      </p:pic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06" y="360094"/>
            <a:ext cx="5602636" cy="30110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6323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7653" y="85377"/>
            <a:ext cx="4722563" cy="20749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图片 35" descr="6a7a59bfad884f02125cd76bf27bb25c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9229" y="2165618"/>
            <a:ext cx="2178577" cy="1651360"/>
          </a:xfrm>
          <a:prstGeom prst="rect">
            <a:avLst/>
          </a:prstGeom>
        </p:spPr>
      </p:pic>
      <p:pic>
        <p:nvPicPr>
          <p:cNvPr id="56324" name="Picture 4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50" y="4059314"/>
            <a:ext cx="6478293" cy="28345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353" y="4305841"/>
            <a:ext cx="3429196" cy="2338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椭圆 2"/>
          <p:cNvSpPr/>
          <p:nvPr/>
        </p:nvSpPr>
        <p:spPr>
          <a:xfrm>
            <a:off x="1357775" y="1347819"/>
            <a:ext cx="2304256" cy="1508988"/>
          </a:xfrm>
          <a:prstGeom prst="ellipse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农业</a:t>
            </a:r>
          </a:p>
        </p:txBody>
      </p:sp>
      <p:sp>
        <p:nvSpPr>
          <p:cNvPr id="9" name="椭圆 8"/>
          <p:cNvSpPr/>
          <p:nvPr/>
        </p:nvSpPr>
        <p:spPr>
          <a:xfrm>
            <a:off x="7633245" y="1122830"/>
            <a:ext cx="2952328" cy="1863139"/>
          </a:xfrm>
          <a:prstGeom prst="ellipse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手工业</a:t>
            </a:r>
          </a:p>
        </p:txBody>
      </p:sp>
      <p:sp>
        <p:nvSpPr>
          <p:cNvPr id="10" name="椭圆 9"/>
          <p:cNvSpPr/>
          <p:nvPr/>
        </p:nvSpPr>
        <p:spPr>
          <a:xfrm>
            <a:off x="4464893" y="4722097"/>
            <a:ext cx="2304256" cy="1508988"/>
          </a:xfrm>
          <a:prstGeom prst="ellipse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187419" y="3563043"/>
            <a:ext cx="11147246" cy="646986"/>
          </a:xfrm>
          <a:prstGeom prst="round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微软雅黑"/>
              </a:rPr>
              <a:t>明朝时，农业、手工业和商业，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</a:rPr>
              <a:t>在前代的基础上继续发展。</a:t>
            </a: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0487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735193"/>
              </p:ext>
            </p:extLst>
          </p:nvPr>
        </p:nvGraphicFramePr>
        <p:xfrm>
          <a:off x="1008513" y="1004779"/>
          <a:ext cx="10009112" cy="5293519"/>
        </p:xfrm>
        <a:graphic>
          <a:graphicData uri="http://schemas.openxmlformats.org/drawingml/2006/table">
            <a:tbl>
              <a:tblPr firstRow="1" firstCol="1" bandRow="1"/>
              <a:tblGrid>
                <a:gridCol w="13901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89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230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行业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主要成就</a:t>
                      </a:r>
                      <a:r>
                        <a:rPr lang="en-US" sz="2800" b="1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(</a:t>
                      </a:r>
                      <a:r>
                        <a:rPr lang="zh-CN" sz="2800" b="1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前代基础上的发展</a:t>
                      </a:r>
                      <a:r>
                        <a:rPr lang="en-US" sz="2800" b="1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)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2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农业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引进原产于（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）的新作物（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）、甘薯、马铃薯、花生和向日葵。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05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手工业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1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棉纺织业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：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从（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    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）推向北方；</a:t>
                      </a:r>
                      <a:endParaRPr lang="en-US" altLang="zh-CN" sz="2800" kern="100" dirty="0">
                        <a:effectLst/>
                        <a:latin typeface="Calibri"/>
                        <a:ea typeface="黑体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2</a:t>
                      </a:r>
                      <a:r>
                        <a:rPr lang="zh-CN" altLang="en-US" sz="2800" kern="100" dirty="0">
                          <a:effectLst/>
                          <a:latin typeface="+mn-lt"/>
                          <a:ea typeface="黑体"/>
                          <a:cs typeface="Times New Roman"/>
                        </a:rPr>
                        <a:t>、丝织业：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（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   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）是明代丝织业中心；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3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zh-CN" altLang="zh-CN" sz="2800" kern="100" dirty="0">
                          <a:effectLst/>
                          <a:latin typeface="+mn-lt"/>
                          <a:ea typeface="黑体"/>
                          <a:cs typeface="Times New Roman"/>
                        </a:rPr>
                        <a:t>制瓷</a:t>
                      </a:r>
                      <a:r>
                        <a:rPr lang="zh-CN" altLang="en-US" sz="2800" kern="100" dirty="0">
                          <a:effectLst/>
                          <a:latin typeface="+mn-lt"/>
                          <a:ea typeface="黑体"/>
                          <a:cs typeface="Times New Roman"/>
                        </a:rPr>
                        <a:t>业：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（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    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）是全国的制瓷中心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(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青花瓷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)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。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690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商业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1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商品经济相当活跃；</a:t>
                      </a:r>
                      <a:endParaRPr lang="en-US" altLang="zh-CN" sz="2800" kern="100" dirty="0">
                        <a:effectLst/>
                        <a:latin typeface="Calibri"/>
                        <a:ea typeface="黑体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2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全国性的商贸城市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(</a:t>
                      </a:r>
                      <a:r>
                        <a:rPr lang="en-US" sz="2800" u="sng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     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en-US" sz="2800" u="sng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       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)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3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（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        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）出现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(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安徽的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徽商、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山西的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晋商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)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标题 1"/>
          <p:cNvSpPr txBox="1">
            <a:spLocks/>
          </p:cNvSpPr>
          <p:nvPr/>
        </p:nvSpPr>
        <p:spPr bwMode="auto">
          <a:xfrm>
            <a:off x="951770" y="144016"/>
            <a:ext cx="10160884" cy="720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88" tIns="45693" rIns="91388" bIns="45693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defTabSz="913861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prstClr val="black"/>
                </a:solidFill>
                <a:latin typeface="黑体" pitchFamily="49" charset="-122"/>
                <a:ea typeface="黑体" pitchFamily="49" charset="-122"/>
              </a:rPr>
              <a:t>填一填：结合教材</a:t>
            </a:r>
            <a:r>
              <a:rPr lang="en-US" altLang="zh-CN" sz="2800" b="1" dirty="0">
                <a:solidFill>
                  <a:prstClr val="black"/>
                </a:solidFill>
                <a:latin typeface="黑体" pitchFamily="49" charset="-122"/>
                <a:ea typeface="黑体" pitchFamily="49" charset="-122"/>
              </a:rPr>
              <a:t>P69</a:t>
            </a:r>
            <a:r>
              <a:rPr lang="zh-CN" altLang="en-US" sz="2800" b="1" dirty="0">
                <a:solidFill>
                  <a:prstClr val="black"/>
                </a:solidFill>
                <a:latin typeface="黑体" pitchFamily="49" charset="-122"/>
                <a:ea typeface="黑体" pitchFamily="49" charset="-122"/>
              </a:rPr>
              <a:t>，完成关于明朝经济发展的表格。</a:t>
            </a:r>
          </a:p>
        </p:txBody>
      </p:sp>
      <p:pic>
        <p:nvPicPr>
          <p:cNvPr id="6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51" t="15895" b="12697"/>
          <a:stretch>
            <a:fillRect/>
          </a:stretch>
        </p:blipFill>
        <p:spPr bwMode="auto">
          <a:xfrm rot="20553966" flipH="1">
            <a:off x="161011" y="-128906"/>
            <a:ext cx="675123" cy="1076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9004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3381513"/>
              </p:ext>
            </p:extLst>
          </p:nvPr>
        </p:nvGraphicFramePr>
        <p:xfrm>
          <a:off x="1008513" y="1004779"/>
          <a:ext cx="10009112" cy="5293519"/>
        </p:xfrm>
        <a:graphic>
          <a:graphicData uri="http://schemas.openxmlformats.org/drawingml/2006/table">
            <a:tbl>
              <a:tblPr firstRow="1" firstCol="1" bandRow="1"/>
              <a:tblGrid>
                <a:gridCol w="13901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89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230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行业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主要成就</a:t>
                      </a:r>
                      <a:r>
                        <a:rPr lang="en-US" sz="2800" b="1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(</a:t>
                      </a:r>
                      <a:r>
                        <a:rPr lang="zh-CN" sz="2800" b="1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前代基础上的发展</a:t>
                      </a:r>
                      <a:r>
                        <a:rPr lang="en-US" sz="2800" b="1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)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2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农业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引进原产于（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</a:t>
                      </a:r>
                      <a:r>
                        <a:rPr lang="zh-CN" altLang="en-US" sz="2800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南美洲</a:t>
                      </a: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 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）的新作物（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</a:t>
                      </a:r>
                      <a:r>
                        <a:rPr lang="zh-CN" altLang="en-US" sz="2800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玉米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）、甘薯、马铃薯、花生和向日葵。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05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手工业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1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棉纺织业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：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从（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 </a:t>
                      </a:r>
                      <a:r>
                        <a:rPr lang="zh-CN" altLang="en-US" sz="2800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南方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）推向北方；</a:t>
                      </a:r>
                      <a:endParaRPr lang="en-US" altLang="zh-CN" sz="2800" kern="100" dirty="0">
                        <a:effectLst/>
                        <a:latin typeface="Calibri"/>
                        <a:ea typeface="黑体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2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、丝织业：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（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</a:t>
                      </a:r>
                      <a:r>
                        <a:rPr lang="zh-CN" altLang="en-US" sz="2800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苏州</a:t>
                      </a: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 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）是明代丝织业中心；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3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zh-CN" altLang="zh-CN" sz="2800" kern="100" dirty="0">
                          <a:effectLst/>
                          <a:latin typeface="+mn-lt"/>
                          <a:ea typeface="黑体"/>
                          <a:cs typeface="Times New Roman"/>
                        </a:rPr>
                        <a:t>制瓷</a:t>
                      </a:r>
                      <a:r>
                        <a:rPr lang="zh-CN" altLang="en-US" sz="2800" kern="100" dirty="0">
                          <a:effectLst/>
                          <a:latin typeface="+mn-lt"/>
                          <a:ea typeface="黑体"/>
                          <a:cs typeface="Times New Roman"/>
                        </a:rPr>
                        <a:t>业：</a:t>
                      </a:r>
                      <a:r>
                        <a:rPr lang="zh-CN" sz="2800" kern="10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（</a:t>
                      </a:r>
                      <a:r>
                        <a:rPr lang="en-US" sz="2800" kern="10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  </a:t>
                      </a: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 </a:t>
                      </a:r>
                      <a:r>
                        <a:rPr lang="zh-CN" altLang="en-US" sz="2800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景德镇</a:t>
                      </a: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）是全国的制瓷中心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(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青花瓷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)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。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690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商业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1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商品经济相当活跃；</a:t>
                      </a:r>
                      <a:endParaRPr lang="en-US" altLang="zh-CN" sz="2800" kern="100" dirty="0">
                        <a:effectLst/>
                        <a:latin typeface="Calibri"/>
                        <a:ea typeface="黑体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2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全国性的商贸城市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(</a:t>
                      </a:r>
                      <a:r>
                        <a:rPr lang="en-US" sz="2800" u="sng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</a:t>
                      </a:r>
                      <a:r>
                        <a:rPr lang="zh-CN" altLang="en-US" sz="2800" u="sng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北京</a:t>
                      </a:r>
                      <a:r>
                        <a:rPr lang="en-US" sz="2800" u="sng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en-US" sz="2800" u="sng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</a:t>
                      </a:r>
                      <a:r>
                        <a:rPr lang="zh-CN" altLang="en-US" sz="2800" u="sng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南京</a:t>
                      </a:r>
                      <a:r>
                        <a:rPr lang="en-US" sz="2800" u="sng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)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3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、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（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    </a:t>
                      </a:r>
                      <a:r>
                        <a:rPr lang="zh-CN" altLang="en-US" sz="2800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有名的商帮</a:t>
                      </a: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黑体"/>
                          <a:cs typeface="Times New Roman"/>
                        </a:rPr>
                        <a:t>  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）出现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(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安徽的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徽商、</a:t>
                      </a:r>
                      <a:r>
                        <a:rPr lang="zh-CN" alt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山西的</a:t>
                      </a:r>
                      <a:r>
                        <a:rPr lang="zh-CN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晋商</a:t>
                      </a:r>
                      <a:r>
                        <a:rPr lang="en-US" sz="2800" kern="100" dirty="0">
                          <a:effectLst/>
                          <a:latin typeface="Calibri"/>
                          <a:ea typeface="黑体"/>
                          <a:cs typeface="Times New Roman"/>
                        </a:rPr>
                        <a:t>)</a:t>
                      </a:r>
                      <a:endParaRPr lang="zh-CN" sz="2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标题 1"/>
          <p:cNvSpPr txBox="1">
            <a:spLocks/>
          </p:cNvSpPr>
          <p:nvPr/>
        </p:nvSpPr>
        <p:spPr bwMode="auto">
          <a:xfrm>
            <a:off x="951770" y="144016"/>
            <a:ext cx="10160884" cy="720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88" tIns="45693" rIns="91388" bIns="45693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defTabSz="913861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prstClr val="black"/>
                </a:solidFill>
                <a:latin typeface="黑体" pitchFamily="49" charset="-122"/>
                <a:ea typeface="黑体" pitchFamily="49" charset="-122"/>
              </a:rPr>
              <a:t>填一填：结合学案与教材</a:t>
            </a:r>
            <a:r>
              <a:rPr lang="en-US" altLang="zh-CN" sz="2800" b="1" dirty="0">
                <a:solidFill>
                  <a:prstClr val="black"/>
                </a:solidFill>
                <a:latin typeface="黑体" pitchFamily="49" charset="-122"/>
                <a:ea typeface="黑体" pitchFamily="49" charset="-122"/>
              </a:rPr>
              <a:t>P69</a:t>
            </a:r>
            <a:r>
              <a:rPr lang="zh-CN" altLang="en-US" sz="2800" b="1" dirty="0">
                <a:solidFill>
                  <a:prstClr val="black"/>
                </a:solidFill>
                <a:latin typeface="黑体" pitchFamily="49" charset="-122"/>
                <a:ea typeface="黑体" pitchFamily="49" charset="-122"/>
              </a:rPr>
              <a:t>，完成关于明朝经济发展的表格。</a:t>
            </a:r>
          </a:p>
        </p:txBody>
      </p:sp>
      <p:pic>
        <p:nvPicPr>
          <p:cNvPr id="6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51" t="15895" b="12697"/>
          <a:stretch>
            <a:fillRect/>
          </a:stretch>
        </p:blipFill>
        <p:spPr bwMode="auto">
          <a:xfrm rot="20553966" flipH="1">
            <a:off x="161011" y="-128906"/>
            <a:ext cx="675123" cy="1076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65706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>
            <a:extLst>
              <a:ext uri="{FF2B5EF4-FFF2-40B4-BE49-F238E27FC236}">
                <a16:creationId xmlns:a16="http://schemas.microsoft.com/office/drawing/2014/main" id="{DD351653-4618-4624-8F20-92BC626000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sp>
        <p:nvSpPr>
          <p:cNvPr id="111630" name="文本框 111629"/>
          <p:cNvSpPr txBox="1">
            <a:spLocks noChangeArrowheads="1"/>
          </p:cNvSpPr>
          <p:nvPr/>
        </p:nvSpPr>
        <p:spPr bwMode="auto">
          <a:xfrm>
            <a:off x="843991" y="2719839"/>
            <a:ext cx="1643452" cy="52319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 lIns="91419" tIns="45708" rIns="91419" bIns="45708">
            <a:spAutoFit/>
          </a:bodyPr>
          <a:lstStyle/>
          <a:p>
            <a:pPr algn="ctr">
              <a:spcBef>
                <a:spcPct val="60000"/>
              </a:spcBef>
              <a:buFontTx/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强化皇权</a:t>
            </a: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213152" y="143994"/>
            <a:ext cx="2190394" cy="52319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lIns="91419" tIns="45708" rIns="91419" bIns="45708">
            <a:spAutoFit/>
          </a:bodyPr>
          <a:lstStyle/>
          <a:p>
            <a:pPr>
              <a:spcBef>
                <a:spcPct val="60000"/>
              </a:spcBef>
              <a:buFontTx/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建明诛元：</a:t>
            </a:r>
          </a:p>
        </p:txBody>
      </p:sp>
      <p:sp>
        <p:nvSpPr>
          <p:cNvPr id="32774" name="左大括号 111631"/>
          <p:cNvSpPr>
            <a:spLocks/>
          </p:cNvSpPr>
          <p:nvPr/>
        </p:nvSpPr>
        <p:spPr bwMode="auto">
          <a:xfrm>
            <a:off x="2487443" y="1741628"/>
            <a:ext cx="381897" cy="2537711"/>
          </a:xfrm>
          <a:prstGeom prst="leftBrace">
            <a:avLst>
              <a:gd name="adj1" fmla="val 49895"/>
              <a:gd name="adj2" fmla="val 50000"/>
            </a:avLst>
          </a:prstGeom>
          <a:noFill/>
          <a:ln w="57150">
            <a:solidFill>
              <a:srgbClr val="800000"/>
            </a:solidFill>
            <a:round/>
            <a:headEnd/>
            <a:tailEnd/>
          </a:ln>
        </p:spPr>
        <p:txBody>
          <a:bodyPr lIns="91419" tIns="45708" rIns="91419" bIns="45708"/>
          <a:lstStyle/>
          <a:p>
            <a:pPr>
              <a:buFontTx/>
              <a:buNone/>
            </a:pPr>
            <a:endParaRPr lang="zh-CN" altLang="en-US" sz="2800" b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5517705" y="3989911"/>
            <a:ext cx="1800344" cy="578855"/>
          </a:xfrm>
          <a:prstGeom prst="round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19" tIns="45708" rIns="91419" bIns="45708">
            <a:spAutoFit/>
          </a:bodyPr>
          <a:lstStyle/>
          <a:p>
            <a:pPr>
              <a:spcBef>
                <a:spcPct val="60000"/>
              </a:spcBef>
              <a:buFontTx/>
              <a:buNone/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八股取士</a:t>
            </a:r>
          </a:p>
        </p:txBody>
      </p:sp>
      <p:sp>
        <p:nvSpPr>
          <p:cNvPr id="91150" name="文本框 17"/>
          <p:cNvSpPr txBox="1">
            <a:spLocks noChangeArrowheads="1"/>
          </p:cNvSpPr>
          <p:nvPr/>
        </p:nvSpPr>
        <p:spPr bwMode="auto">
          <a:xfrm>
            <a:off x="3936290" y="199021"/>
            <a:ext cx="7866379" cy="523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19" tIns="45708" rIns="91419" bIns="45708">
            <a:spAutoFit/>
          </a:bodyPr>
          <a:lstStyle/>
          <a:p>
            <a:pPr>
              <a:spcBef>
                <a:spcPct val="60000"/>
              </a:spcBef>
              <a:buFontTx/>
              <a:buNone/>
            </a:pPr>
            <a:r>
              <a:rPr lang="en-US" altLang="zh-CN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1368</a:t>
            </a: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  朱元璋    应天府（南京）。</a:t>
            </a:r>
          </a:p>
        </p:txBody>
      </p:sp>
      <p:sp>
        <p:nvSpPr>
          <p:cNvPr id="91151" name="文本框 18"/>
          <p:cNvSpPr txBox="1"/>
          <p:nvPr/>
        </p:nvSpPr>
        <p:spPr>
          <a:xfrm>
            <a:off x="2849308" y="2790667"/>
            <a:ext cx="8179095" cy="523196"/>
          </a:xfrm>
          <a:prstGeom prst="rect">
            <a:avLst/>
          </a:prstGeom>
          <a:noFill/>
          <a:ln w="9525">
            <a:noFill/>
          </a:ln>
        </p:spPr>
        <p:txBody>
          <a:bodyPr wrap="square" lIns="91419" tIns="45708" rIns="91419" bIns="45708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60000"/>
              </a:spcBef>
              <a:buFontTx/>
              <a:buNone/>
              <a:defRPr/>
            </a:pP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厂卫制度</a:t>
            </a:r>
          </a:p>
        </p:txBody>
      </p:sp>
      <p:sp>
        <p:nvSpPr>
          <p:cNvPr id="91152" name="文本框 19"/>
          <p:cNvSpPr txBox="1">
            <a:spLocks noChangeArrowheads="1"/>
          </p:cNvSpPr>
          <p:nvPr/>
        </p:nvSpPr>
        <p:spPr bwMode="auto">
          <a:xfrm>
            <a:off x="5310935" y="1231415"/>
            <a:ext cx="8082491" cy="4513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19" tIns="45708" rIns="91419" bIns="45708">
            <a:spAutoFit/>
          </a:bodyPr>
          <a:lstStyle/>
          <a:p>
            <a:pPr>
              <a:lnSpc>
                <a:spcPts val="2800"/>
              </a:lnSpc>
              <a:spcBef>
                <a:spcPct val="60000"/>
              </a:spcBef>
              <a:buFontTx/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地方：</a:t>
            </a:r>
          </a:p>
        </p:txBody>
      </p:sp>
      <p:pic>
        <p:nvPicPr>
          <p:cNvPr id="23" name="图片 22" descr="2978658_215301797902_2 (1)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F9FFFF"/>
              </a:clrFrom>
              <a:clrTo>
                <a:srgbClr val="F9FFFF">
                  <a:alpha val="0"/>
                </a:srgbClr>
              </a:clrTo>
            </a:clrChange>
          </a:blip>
          <a:srcRect b="41071"/>
          <a:stretch>
            <a:fillRect/>
          </a:stretch>
        </p:blipFill>
        <p:spPr>
          <a:xfrm>
            <a:off x="8388739" y="5901266"/>
            <a:ext cx="3383576" cy="1329913"/>
          </a:xfrm>
          <a:prstGeom prst="rect">
            <a:avLst/>
          </a:prstGeom>
        </p:spPr>
      </p:pic>
      <p:sp>
        <p:nvSpPr>
          <p:cNvPr id="91153" name="文本框 20"/>
          <p:cNvSpPr txBox="1">
            <a:spLocks noChangeArrowheads="1"/>
          </p:cNvSpPr>
          <p:nvPr/>
        </p:nvSpPr>
        <p:spPr bwMode="auto">
          <a:xfrm>
            <a:off x="5376729" y="2038833"/>
            <a:ext cx="6117131" cy="398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19" tIns="45708" rIns="91419" bIns="45708">
            <a:spAutoFit/>
          </a:bodyPr>
          <a:lstStyle/>
          <a:p>
            <a:pPr>
              <a:lnSpc>
                <a:spcPts val="2300"/>
              </a:lnSpc>
              <a:spcBef>
                <a:spcPct val="60000"/>
              </a:spcBef>
              <a:buFontTx/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中央：</a:t>
            </a:r>
          </a:p>
        </p:txBody>
      </p:sp>
      <p:sp>
        <p:nvSpPr>
          <p:cNvPr id="2" name="文本框 13"/>
          <p:cNvSpPr txBox="1">
            <a:spLocks noChangeArrowheads="1"/>
          </p:cNvSpPr>
          <p:nvPr/>
        </p:nvSpPr>
        <p:spPr bwMode="auto">
          <a:xfrm>
            <a:off x="1141144" y="5669542"/>
            <a:ext cx="2055368" cy="52319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 lIns="91419" tIns="45708" rIns="91419" bIns="45708">
            <a:spAutoFit/>
          </a:bodyPr>
          <a:lstStyle/>
          <a:p>
            <a:pPr>
              <a:spcBef>
                <a:spcPct val="60000"/>
              </a:spcBef>
              <a:buFontTx/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经济发展</a:t>
            </a:r>
          </a:p>
        </p:txBody>
      </p:sp>
      <p:sp>
        <p:nvSpPr>
          <p:cNvPr id="32788" name="Text Box 22"/>
          <p:cNvSpPr txBox="1">
            <a:spLocks noChangeArrowheads="1"/>
          </p:cNvSpPr>
          <p:nvPr/>
        </p:nvSpPr>
        <p:spPr bwMode="auto">
          <a:xfrm>
            <a:off x="397" y="2074591"/>
            <a:ext cx="677066" cy="2157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eaVert" wrap="square" lIns="91419" tIns="45708" rIns="91419" bIns="45708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明朝的统治</a:t>
            </a:r>
          </a:p>
        </p:txBody>
      </p:sp>
      <p:sp>
        <p:nvSpPr>
          <p:cNvPr id="32772" name="左大括号 2"/>
          <p:cNvSpPr>
            <a:spLocks/>
          </p:cNvSpPr>
          <p:nvPr/>
        </p:nvSpPr>
        <p:spPr bwMode="auto">
          <a:xfrm>
            <a:off x="630065" y="248460"/>
            <a:ext cx="360065" cy="5357336"/>
          </a:xfrm>
          <a:prstGeom prst="leftBrace">
            <a:avLst>
              <a:gd name="adj1" fmla="val 31371"/>
              <a:gd name="adj2" fmla="val 50000"/>
            </a:avLst>
          </a:prstGeom>
          <a:noFill/>
          <a:ln w="57150">
            <a:solidFill>
              <a:srgbClr val="800000"/>
            </a:solidFill>
            <a:round/>
            <a:headEnd/>
            <a:tailEnd/>
          </a:ln>
        </p:spPr>
        <p:txBody>
          <a:bodyPr lIns="91419" tIns="45708" rIns="91419" bIns="45708"/>
          <a:lstStyle/>
          <a:p>
            <a:pPr>
              <a:buFontTx/>
              <a:buNone/>
            </a:pPr>
            <a:endParaRPr lang="zh-CN" altLang="en-US" sz="2800" b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13"/>
          <p:cNvSpPr txBox="1">
            <a:spLocks noChangeArrowheads="1"/>
          </p:cNvSpPr>
          <p:nvPr/>
        </p:nvSpPr>
        <p:spPr bwMode="auto">
          <a:xfrm>
            <a:off x="2819188" y="1463997"/>
            <a:ext cx="2858463" cy="523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19" tIns="45708" rIns="91419" bIns="45708">
            <a:spAutoFit/>
          </a:bodyPr>
          <a:lstStyle/>
          <a:p>
            <a:pPr>
              <a:spcBef>
                <a:spcPct val="60000"/>
              </a:spcBef>
              <a:buFontTx/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全面改革官制</a:t>
            </a:r>
          </a:p>
        </p:txBody>
      </p:sp>
      <p:sp>
        <p:nvSpPr>
          <p:cNvPr id="25" name="左大括号 111631"/>
          <p:cNvSpPr>
            <a:spLocks/>
          </p:cNvSpPr>
          <p:nvPr/>
        </p:nvSpPr>
        <p:spPr bwMode="auto">
          <a:xfrm>
            <a:off x="5137942" y="1091674"/>
            <a:ext cx="288032" cy="1376839"/>
          </a:xfrm>
          <a:prstGeom prst="leftBrace">
            <a:avLst>
              <a:gd name="adj1" fmla="val 63467"/>
              <a:gd name="adj2" fmla="val 50000"/>
            </a:avLst>
          </a:prstGeom>
          <a:noFill/>
          <a:ln w="57150">
            <a:solidFill>
              <a:srgbClr val="800000"/>
            </a:solidFill>
            <a:round/>
            <a:headEnd/>
            <a:tailEnd/>
          </a:ln>
        </p:spPr>
        <p:txBody>
          <a:bodyPr lIns="91419" tIns="45708" rIns="91419" bIns="45708"/>
          <a:lstStyle/>
          <a:p>
            <a:pPr>
              <a:buFontTx/>
              <a:buNone/>
            </a:pPr>
            <a:endParaRPr lang="zh-CN" altLang="en-US" sz="2800" b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13"/>
          <p:cNvSpPr txBox="1">
            <a:spLocks noChangeArrowheads="1"/>
          </p:cNvSpPr>
          <p:nvPr/>
        </p:nvSpPr>
        <p:spPr bwMode="auto">
          <a:xfrm>
            <a:off x="2842943" y="3970339"/>
            <a:ext cx="2858463" cy="523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19" tIns="45708" rIns="91419" bIns="45708">
            <a:spAutoFit/>
          </a:bodyPr>
          <a:lstStyle/>
          <a:p>
            <a:pPr>
              <a:spcBef>
                <a:spcPct val="60000"/>
              </a:spcBef>
              <a:buFontTx/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改革科举制度</a:t>
            </a:r>
          </a:p>
        </p:txBody>
      </p:sp>
      <p:sp>
        <p:nvSpPr>
          <p:cNvPr id="8" name="下箭头 7"/>
          <p:cNvSpPr/>
          <p:nvPr/>
        </p:nvSpPr>
        <p:spPr>
          <a:xfrm>
            <a:off x="1738022" y="3605459"/>
            <a:ext cx="284398" cy="3721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1758427" y="645711"/>
            <a:ext cx="263997" cy="60884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13"/>
          <p:cNvSpPr txBox="1">
            <a:spLocks noChangeArrowheads="1"/>
          </p:cNvSpPr>
          <p:nvPr/>
        </p:nvSpPr>
        <p:spPr bwMode="auto">
          <a:xfrm>
            <a:off x="1170166" y="4010613"/>
            <a:ext cx="1398053" cy="442648"/>
          </a:xfrm>
          <a:prstGeom prst="roundRect">
            <a:avLst/>
          </a:prstGeom>
          <a:solidFill>
            <a:srgbClr val="85F44E"/>
          </a:solidFill>
          <a:ln w="9525">
            <a:noFill/>
            <a:miter lim="800000"/>
            <a:headEnd/>
            <a:tailEnd/>
          </a:ln>
        </p:spPr>
        <p:txBody>
          <a:bodyPr wrap="square" lIns="91419" tIns="45708" rIns="91419" bIns="45708">
            <a:spAutoFit/>
          </a:bodyPr>
          <a:lstStyle/>
          <a:p>
            <a:pPr algn="ctr">
              <a:spcBef>
                <a:spcPct val="60000"/>
              </a:spcBef>
              <a:buFontTx/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稳固统治</a:t>
            </a:r>
          </a:p>
        </p:txBody>
      </p:sp>
      <p:sp>
        <p:nvSpPr>
          <p:cNvPr id="29" name="下箭头 28"/>
          <p:cNvSpPr/>
          <p:nvPr/>
        </p:nvSpPr>
        <p:spPr>
          <a:xfrm>
            <a:off x="1758427" y="4442367"/>
            <a:ext cx="263997" cy="29085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13"/>
          <p:cNvSpPr txBox="1">
            <a:spLocks noChangeArrowheads="1"/>
          </p:cNvSpPr>
          <p:nvPr/>
        </p:nvSpPr>
        <p:spPr bwMode="auto">
          <a:xfrm>
            <a:off x="1191394" y="1254551"/>
            <a:ext cx="1398053" cy="442648"/>
          </a:xfrm>
          <a:prstGeom prst="roundRect">
            <a:avLst/>
          </a:prstGeom>
          <a:solidFill>
            <a:srgbClr val="85F44E"/>
          </a:solidFill>
          <a:ln w="9525">
            <a:noFill/>
            <a:miter lim="800000"/>
            <a:headEnd/>
            <a:tailEnd/>
          </a:ln>
        </p:spPr>
        <p:txBody>
          <a:bodyPr wrap="square" lIns="91419" tIns="45708" rIns="91419" bIns="45708">
            <a:spAutoFit/>
          </a:bodyPr>
          <a:lstStyle/>
          <a:p>
            <a:pPr algn="ctr">
              <a:spcBef>
                <a:spcPct val="60000"/>
              </a:spcBef>
              <a:buFontTx/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提供基础</a:t>
            </a:r>
          </a:p>
        </p:txBody>
      </p:sp>
      <p:sp>
        <p:nvSpPr>
          <p:cNvPr id="31" name="下箭头 30"/>
          <p:cNvSpPr/>
          <p:nvPr/>
        </p:nvSpPr>
        <p:spPr>
          <a:xfrm>
            <a:off x="1758427" y="1682775"/>
            <a:ext cx="263997" cy="60884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13"/>
          <p:cNvSpPr txBox="1">
            <a:spLocks noChangeArrowheads="1"/>
          </p:cNvSpPr>
          <p:nvPr/>
        </p:nvSpPr>
        <p:spPr bwMode="auto">
          <a:xfrm>
            <a:off x="1170166" y="4746732"/>
            <a:ext cx="1398053" cy="442648"/>
          </a:xfrm>
          <a:prstGeom prst="roundRect">
            <a:avLst/>
          </a:prstGeom>
          <a:solidFill>
            <a:srgbClr val="85F44E"/>
          </a:solidFill>
          <a:ln w="9525">
            <a:noFill/>
            <a:miter lim="800000"/>
            <a:headEnd/>
            <a:tailEnd/>
          </a:ln>
        </p:spPr>
        <p:txBody>
          <a:bodyPr wrap="square" lIns="91419" tIns="45708" rIns="91419" bIns="45708">
            <a:spAutoFit/>
          </a:bodyPr>
          <a:lstStyle/>
          <a:p>
            <a:pPr algn="ctr">
              <a:spcBef>
                <a:spcPct val="60000"/>
              </a:spcBef>
              <a:buFontTx/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有利环境</a:t>
            </a:r>
          </a:p>
        </p:txBody>
      </p:sp>
      <p:sp>
        <p:nvSpPr>
          <p:cNvPr id="33" name="下箭头 32"/>
          <p:cNvSpPr/>
          <p:nvPr/>
        </p:nvSpPr>
        <p:spPr>
          <a:xfrm>
            <a:off x="1758427" y="5240523"/>
            <a:ext cx="263997" cy="29085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581163" y="1305606"/>
            <a:ext cx="5759450" cy="42787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lnSpc>
                <a:spcPts val="2600"/>
              </a:lnSpc>
              <a:spcBef>
                <a:spcPct val="60000"/>
              </a:spcBef>
            </a:pP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三司；</a:t>
            </a:r>
            <a:endParaRPr lang="en-US" altLang="zh-CN" sz="2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823684" y="1924932"/>
            <a:ext cx="5759450" cy="39902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ts val="2300"/>
              </a:lnSpc>
              <a:spcBef>
                <a:spcPct val="6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废丞相</a:t>
            </a: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，权分六部；</a:t>
            </a:r>
            <a:endParaRPr lang="en-US" altLang="zh-CN" sz="2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4158642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205" y="102591"/>
            <a:ext cx="11522074" cy="7200900"/>
          </a:xfrm>
          <a:prstGeom prst="rect">
            <a:avLst/>
          </a:prstGeom>
        </p:spPr>
      </p:pic>
      <p:sp>
        <p:nvSpPr>
          <p:cNvPr id="5" name="文本框 4103"/>
          <p:cNvSpPr txBox="1">
            <a:spLocks noChangeArrowheads="1"/>
          </p:cNvSpPr>
          <p:nvPr/>
        </p:nvSpPr>
        <p:spPr bwMode="auto">
          <a:xfrm>
            <a:off x="4" y="102591"/>
            <a:ext cx="3601938" cy="83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170" tIns="46990" rIns="90170" bIns="469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4800" b="1" dirty="0">
                <a:solidFill>
                  <a:srgbClr val="006666"/>
                </a:solidFill>
                <a:ea typeface="方正姚体" pitchFamily="2" charset="-122"/>
              </a:rPr>
              <a:t>感知历史</a:t>
            </a:r>
          </a:p>
        </p:txBody>
      </p:sp>
      <p:sp>
        <p:nvSpPr>
          <p:cNvPr id="7" name="Text Box 3"/>
          <p:cNvSpPr txBox="1"/>
          <p:nvPr/>
        </p:nvSpPr>
        <p:spPr>
          <a:xfrm>
            <a:off x="1280579" y="2219386"/>
            <a:ext cx="8641556" cy="4862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defTabSz="914400">
              <a:lnSpc>
                <a:spcPct val="80000"/>
              </a:lnSpc>
              <a:spcBef>
                <a:spcPct val="50000"/>
              </a:spcBef>
            </a:pPr>
            <a:endParaRPr lang="zh-CN" altLang="zh-CN" sz="3200" b="1" dirty="0">
              <a:solidFill>
                <a:srgbClr val="E7E6E6"/>
              </a:solidFill>
              <a:latin typeface="Times New Roman" panose="02020603050405020304" pitchFamily="18" charset="0"/>
              <a:ea typeface="方正姚体" panose="02010601030101010101" pitchFamily="2" charset="-122"/>
            </a:endParaRPr>
          </a:p>
        </p:txBody>
      </p:sp>
      <p:sp>
        <p:nvSpPr>
          <p:cNvPr id="8" name="Text Box 5"/>
          <p:cNvSpPr txBox="1"/>
          <p:nvPr/>
        </p:nvSpPr>
        <p:spPr>
          <a:xfrm>
            <a:off x="288395" y="1316592"/>
            <a:ext cx="10888873" cy="3371136"/>
          </a:xfrm>
          <a:prstGeom prst="roundRect">
            <a:avLst/>
          </a:prstGeom>
          <a:solidFill>
            <a:schemeClr val="bg1">
              <a:alpha val="50195"/>
            </a:schemeClr>
          </a:solidFill>
          <a:ln w="9525">
            <a:noFill/>
          </a:ln>
        </p:spPr>
        <p:txBody>
          <a:bodyPr wrap="square">
            <a:spAutoFit/>
          </a:bodyPr>
          <a:lstStyle/>
          <a:p>
            <a:pPr defTabSz="914400"/>
            <a:r>
              <a:rPr lang="en-US" altLang="zh-CN" sz="4400" b="1" dirty="0">
                <a:solidFill>
                  <a:srgbClr val="0000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</a:t>
            </a:r>
            <a:r>
              <a:rPr lang="zh-CN" altLang="en-US" sz="4800" b="1" dirty="0">
                <a:solidFill>
                  <a:srgbClr val="0000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如果你是明朝的一位官员、读书人，甚至是皇帝，你生活的幸福指数高吗？请说出你的理由。</a:t>
            </a:r>
            <a:r>
              <a:rPr lang="zh-CN" altLang="en-US" sz="4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你认为社会的发展应该创设怎样的环境？</a:t>
            </a:r>
            <a:endParaRPr lang="en-US" altLang="zh-CN" sz="4800" b="1" dirty="0">
              <a:solidFill>
                <a:srgbClr val="0000FF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</p:txBody>
      </p:sp>
      <p:sp>
        <p:nvSpPr>
          <p:cNvPr id="11" name="WordArt 8"/>
          <p:cNvSpPr>
            <a:spLocks noTextEdit="1"/>
          </p:cNvSpPr>
          <p:nvPr/>
        </p:nvSpPr>
        <p:spPr>
          <a:xfrm>
            <a:off x="696131" y="4825842"/>
            <a:ext cx="1512272" cy="1058466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Flat3" dir="r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 defTabSz="914400"/>
            <a:r>
              <a:rPr lang="zh-CN" altLang="en-US" sz="4400" b="1" dirty="0"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panose="02010800040101010101" charset="-122"/>
                <a:ea typeface="华文行楷" panose="02010800040101010101" charset="-122"/>
              </a:rPr>
              <a:t>民主</a:t>
            </a:r>
          </a:p>
        </p:txBody>
      </p:sp>
      <p:sp>
        <p:nvSpPr>
          <p:cNvPr id="12" name="WordArt 9"/>
          <p:cNvSpPr>
            <a:spLocks noTextEdit="1"/>
          </p:cNvSpPr>
          <p:nvPr/>
        </p:nvSpPr>
        <p:spPr>
          <a:xfrm>
            <a:off x="3529112" y="4825842"/>
            <a:ext cx="1368246" cy="1120138"/>
          </a:xfrm>
          <a:prstGeom prst="rect">
            <a:avLst/>
          </a:prstGeom>
        </p:spPr>
        <p:txBody>
          <a:bodyPr wrap="none" numCol="1" fromWordArt="1">
            <a:prstTxWarp prst="textPlain">
              <a:avLst>
                <a:gd name="adj" fmla="val 5230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Flat3" dir="r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 defTabSz="914400"/>
            <a:r>
              <a:rPr lang="zh-CN" altLang="en-US" sz="4400" b="1" dirty="0"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panose="02010800040101010101" charset="-122"/>
                <a:ea typeface="华文行楷" panose="02010800040101010101" charset="-122"/>
              </a:rPr>
              <a:t>自由</a:t>
            </a:r>
          </a:p>
        </p:txBody>
      </p:sp>
      <p:sp>
        <p:nvSpPr>
          <p:cNvPr id="13" name="WordArt 10"/>
          <p:cNvSpPr>
            <a:spLocks noTextEdit="1"/>
          </p:cNvSpPr>
          <p:nvPr/>
        </p:nvSpPr>
        <p:spPr>
          <a:xfrm>
            <a:off x="6265093" y="4889181"/>
            <a:ext cx="1293233" cy="1056799"/>
          </a:xfrm>
          <a:prstGeom prst="rect">
            <a:avLst/>
          </a:prstGeom>
        </p:spPr>
        <p:txBody>
          <a:bodyPr wrap="none" numCol="1" fromWordArt="1">
            <a:prstTxWarp prst="textPlain">
              <a:avLst>
                <a:gd name="adj" fmla="val 50000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Flat3" dir="r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 defTabSz="914400"/>
            <a:r>
              <a:rPr lang="zh-CN" altLang="en-US" sz="4400" b="1" dirty="0"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panose="02010800040101010101" charset="-122"/>
                <a:ea typeface="华文行楷" panose="02010800040101010101" charset="-122"/>
              </a:rPr>
              <a:t>开放</a:t>
            </a:r>
          </a:p>
        </p:txBody>
      </p:sp>
      <p:sp>
        <p:nvSpPr>
          <p:cNvPr id="14" name="WordArt 11"/>
          <p:cNvSpPr>
            <a:spLocks noTextEdit="1"/>
          </p:cNvSpPr>
          <p:nvPr/>
        </p:nvSpPr>
        <p:spPr>
          <a:xfrm>
            <a:off x="8713365" y="4918248"/>
            <a:ext cx="1566282" cy="1058466"/>
          </a:xfrm>
          <a:prstGeom prst="rect">
            <a:avLst/>
          </a:prstGeom>
        </p:spPr>
        <p:txBody>
          <a:bodyPr wrap="none" numCol="1" fromWordArt="1">
            <a:prstTxWarp prst="textPlain">
              <a:avLst>
                <a:gd name="adj" fmla="val 50000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Flat3" dir="r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 defTabSz="914400"/>
            <a:r>
              <a:rPr lang="zh-CN" altLang="en-US" sz="4400" b="1" dirty="0"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panose="02010800040101010101" charset="-122"/>
                <a:ea typeface="华文行楷" panose="02010800040101010101" charset="-122"/>
              </a:rPr>
              <a:t>创新</a:t>
            </a: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F33EF62C-D209-4440-8F67-13BBFEFC4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952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21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21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2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2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sp>
        <p:nvSpPr>
          <p:cNvPr id="5" name="文本框 4103"/>
          <p:cNvSpPr txBox="1">
            <a:spLocks noChangeArrowheads="1"/>
          </p:cNvSpPr>
          <p:nvPr/>
        </p:nvSpPr>
        <p:spPr bwMode="auto">
          <a:xfrm>
            <a:off x="4" y="102591"/>
            <a:ext cx="3601938" cy="83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170" tIns="46990" rIns="90170" bIns="469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4800" b="1" dirty="0">
                <a:solidFill>
                  <a:srgbClr val="006666"/>
                </a:solidFill>
                <a:ea typeface="方正姚体" pitchFamily="2" charset="-122"/>
              </a:rPr>
              <a:t>推荐书目</a:t>
            </a:r>
            <a:endParaRPr lang="zh-CN" altLang="zh-CN" sz="4800" b="1" dirty="0">
              <a:solidFill>
                <a:srgbClr val="006666"/>
              </a:solidFill>
              <a:ea typeface="方正姚体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" y="1642991"/>
            <a:ext cx="11377660" cy="3490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n-US" altLang="zh-CN" sz="3200" b="1" kern="100" dirty="0">
                <a:latin typeface="Segoe UI Symbol"/>
                <a:ea typeface="黑体"/>
                <a:cs typeface="Segoe UI Symbol"/>
              </a:rPr>
              <a:t>💗</a:t>
            </a:r>
            <a:r>
              <a:rPr lang="zh-CN" altLang="zh-CN" sz="3200" b="1" kern="100" dirty="0">
                <a:ea typeface="黑体"/>
                <a:cs typeface="Times New Roman"/>
              </a:rPr>
              <a:t>《朱明王朝》易中天 著，浙江文艺出版社。</a:t>
            </a:r>
            <a:endParaRPr lang="zh-CN" altLang="zh-CN" sz="3200" b="1" kern="100" dirty="0">
              <a:cs typeface="Times New Roman"/>
            </a:endParaRP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n-US" altLang="zh-CN" sz="3200" b="1" kern="100" dirty="0">
                <a:latin typeface="Segoe UI Symbol"/>
                <a:ea typeface="黑体"/>
                <a:cs typeface="Segoe UI Symbol"/>
              </a:rPr>
              <a:t>💗</a:t>
            </a:r>
            <a:r>
              <a:rPr lang="zh-CN" altLang="zh-CN" sz="3200" b="1" kern="100" dirty="0">
                <a:ea typeface="黑体"/>
                <a:cs typeface="Times New Roman"/>
              </a:rPr>
              <a:t>《微历史：明朝就是如此有趣》丁振宇 著，台海出版社。</a:t>
            </a:r>
            <a:endParaRPr lang="zh-CN" altLang="zh-CN" sz="3200" b="1" kern="100" dirty="0">
              <a:cs typeface="Times New Roman"/>
            </a:endParaRP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n-US" altLang="zh-CN" sz="3200" b="1" kern="100" dirty="0">
                <a:latin typeface="Segoe UI Symbol"/>
                <a:ea typeface="黑体"/>
                <a:cs typeface="Segoe UI Symbol"/>
              </a:rPr>
              <a:t>💗</a:t>
            </a:r>
            <a:r>
              <a:rPr lang="zh-CN" altLang="zh-CN" sz="3200" b="1" kern="100" dirty="0">
                <a:ea typeface="黑体"/>
                <a:cs typeface="Times New Roman"/>
              </a:rPr>
              <a:t>《大明朝</a:t>
            </a:r>
            <a:r>
              <a:rPr lang="en-US" altLang="zh-CN" sz="3200" b="1" kern="100" dirty="0">
                <a:ea typeface="黑体"/>
                <a:cs typeface="Times New Roman"/>
              </a:rPr>
              <a:t>1368</a:t>
            </a:r>
            <a:r>
              <a:rPr lang="zh-CN" altLang="zh-CN" sz="3200" b="1" kern="100" dirty="0">
                <a:ea typeface="黑体"/>
                <a:cs typeface="Times New Roman"/>
              </a:rPr>
              <a:t>——</a:t>
            </a:r>
            <a:r>
              <a:rPr lang="en-US" altLang="zh-CN" sz="3200" b="1" kern="100" dirty="0">
                <a:ea typeface="黑体"/>
                <a:cs typeface="Times New Roman"/>
              </a:rPr>
              <a:t>1644</a:t>
            </a:r>
            <a:r>
              <a:rPr lang="zh-CN" altLang="zh-CN" sz="3200" b="1" kern="100" dirty="0">
                <a:ea typeface="黑体"/>
                <a:cs typeface="Times New Roman"/>
              </a:rPr>
              <a:t>从洪武到崇祯的权力变局》宗承灏 著，</a:t>
            </a:r>
            <a:r>
              <a:rPr lang="en-US" altLang="zh-CN" sz="3200" b="1" kern="100" dirty="0">
                <a:ea typeface="黑体"/>
                <a:cs typeface="Times New Roman"/>
              </a:rPr>
              <a:t>   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n-US" altLang="zh-CN" sz="3200" b="1" kern="100" dirty="0">
                <a:ea typeface="黑体"/>
                <a:cs typeface="Times New Roman"/>
              </a:rPr>
              <a:t>      </a:t>
            </a:r>
            <a:r>
              <a:rPr lang="zh-CN" altLang="zh-CN" sz="3200" b="1" kern="100" dirty="0">
                <a:ea typeface="黑体"/>
                <a:cs typeface="Times New Roman"/>
              </a:rPr>
              <a:t>北京联合出版公司。</a:t>
            </a:r>
            <a:endParaRPr lang="zh-CN" altLang="zh-CN" sz="3200" b="1" kern="100" dirty="0">
              <a:cs typeface="Times New Roman"/>
            </a:endParaRP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n-US" altLang="zh-CN" sz="3200" b="1" kern="100" dirty="0">
                <a:latin typeface="Segoe UI Symbol"/>
                <a:ea typeface="黑体"/>
                <a:cs typeface="Segoe UI Symbol"/>
              </a:rPr>
              <a:t>💗</a:t>
            </a:r>
            <a:r>
              <a:rPr lang="zh-CN" altLang="zh-CN" sz="3200" b="1" kern="100" dirty="0">
                <a:ea typeface="黑体"/>
                <a:cs typeface="Times New Roman"/>
              </a:rPr>
              <a:t>《明朝那些事儿》当年明月 著，浙江人民出版社。</a:t>
            </a:r>
            <a:endParaRPr lang="zh-CN" altLang="zh-CN" sz="3200" b="1" kern="100" dirty="0">
              <a:cs typeface="Times New Roman"/>
            </a:endParaRP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n-US" altLang="zh-CN" sz="3200" b="1" kern="100" dirty="0">
                <a:latin typeface="黑体"/>
                <a:cs typeface="Times New Roman"/>
              </a:rPr>
              <a:t> </a:t>
            </a:r>
            <a:endParaRPr lang="zh-CN" altLang="zh-CN" sz="3200" b="1" kern="100" dirty="0">
              <a:cs typeface="Times New Roman"/>
            </a:endParaRP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D5B019A7-033F-41EE-B107-BAF4CEC08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730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494653" y="1831004"/>
            <a:ext cx="10813929" cy="3495678"/>
            <a:chOff x="1102215" y="1171558"/>
            <a:chExt cx="10456738" cy="4495810"/>
          </a:xfrm>
        </p:grpSpPr>
        <p:pic>
          <p:nvPicPr>
            <p:cNvPr id="9" name="图片 8" descr="B713115936.jpg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2232" r="77322"/>
            <a:stretch>
              <a:fillRect/>
            </a:stretch>
          </p:blipFill>
          <p:spPr>
            <a:xfrm>
              <a:off x="1102215" y="1187887"/>
              <a:ext cx="622324" cy="4467936"/>
            </a:xfrm>
            <a:prstGeom prst="rect">
              <a:avLst/>
            </a:prstGeom>
          </p:spPr>
        </p:pic>
        <p:grpSp>
          <p:nvGrpSpPr>
            <p:cNvPr id="10" name="组合 9"/>
            <p:cNvGrpSpPr/>
            <p:nvPr/>
          </p:nvGrpSpPr>
          <p:grpSpPr>
            <a:xfrm>
              <a:off x="1689071" y="1171558"/>
              <a:ext cx="9404376" cy="4495810"/>
              <a:chOff x="2117699" y="0"/>
              <a:chExt cx="9404376" cy="6667500"/>
            </a:xfrm>
          </p:grpSpPr>
          <p:pic>
            <p:nvPicPr>
              <p:cNvPr id="12" name="图片 11" descr="B713115936.jpg"/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4732" r="37946"/>
              <a:stretch>
                <a:fillRect/>
              </a:stretch>
            </p:blipFill>
            <p:spPr>
              <a:xfrm>
                <a:off x="2117699" y="0"/>
                <a:ext cx="2428892" cy="6667500"/>
              </a:xfrm>
              <a:prstGeom prst="rect">
                <a:avLst/>
              </a:prstGeom>
            </p:spPr>
          </p:pic>
          <p:pic>
            <p:nvPicPr>
              <p:cNvPr id="13" name="图片 12" descr="B713115936.jpg"/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4732" r="37946"/>
              <a:stretch>
                <a:fillRect/>
              </a:stretch>
            </p:blipFill>
            <p:spPr>
              <a:xfrm>
                <a:off x="4546591" y="0"/>
                <a:ext cx="2428892" cy="6667500"/>
              </a:xfrm>
              <a:prstGeom prst="rect">
                <a:avLst/>
              </a:prstGeom>
            </p:spPr>
          </p:pic>
          <p:pic>
            <p:nvPicPr>
              <p:cNvPr id="14" name="图片 13" descr="B713115936.jpg"/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4732" r="37946"/>
              <a:stretch>
                <a:fillRect/>
              </a:stretch>
            </p:blipFill>
            <p:spPr>
              <a:xfrm>
                <a:off x="6904045" y="0"/>
                <a:ext cx="2428892" cy="6667500"/>
              </a:xfrm>
              <a:prstGeom prst="rect">
                <a:avLst/>
              </a:prstGeom>
            </p:spPr>
          </p:pic>
          <p:pic>
            <p:nvPicPr>
              <p:cNvPr id="15" name="图片 14" descr="B713115936.jpg"/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4732" r="37946"/>
              <a:stretch>
                <a:fillRect/>
              </a:stretch>
            </p:blipFill>
            <p:spPr>
              <a:xfrm>
                <a:off x="9093183" y="0"/>
                <a:ext cx="2428892" cy="6667500"/>
              </a:xfrm>
              <a:prstGeom prst="rect">
                <a:avLst/>
              </a:prstGeom>
            </p:spPr>
          </p:pic>
        </p:grpSp>
        <p:pic>
          <p:nvPicPr>
            <p:cNvPr id="11" name="图片 10" descr="B713115936.jpg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77035" r="12232"/>
            <a:stretch>
              <a:fillRect/>
            </a:stretch>
          </p:blipFill>
          <p:spPr>
            <a:xfrm>
              <a:off x="10925130" y="1187887"/>
              <a:ext cx="633823" cy="4429156"/>
            </a:xfrm>
            <a:prstGeom prst="rect">
              <a:avLst/>
            </a:prstGeom>
          </p:spPr>
        </p:pic>
      </p:grpSp>
      <p:sp>
        <p:nvSpPr>
          <p:cNvPr id="21" name="TextBox 20"/>
          <p:cNvSpPr txBox="1"/>
          <p:nvPr/>
        </p:nvSpPr>
        <p:spPr>
          <a:xfrm>
            <a:off x="2952729" y="1368206"/>
            <a:ext cx="5564301" cy="769417"/>
          </a:xfrm>
          <a:prstGeom prst="rect">
            <a:avLst/>
          </a:prstGeom>
          <a:noFill/>
        </p:spPr>
        <p:txBody>
          <a:bodyPr wrap="none" lIns="91419" tIns="45708" rIns="91419" bIns="45708" rtlCol="0">
            <a:spAutoFit/>
          </a:bodyPr>
          <a:lstStyle/>
          <a:p>
            <a:r>
              <a:rPr lang="zh-CN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第</a:t>
            </a:r>
            <a:r>
              <a:rPr lang="en-US" altLang="zh-CN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14</a:t>
            </a:r>
            <a:r>
              <a:rPr lang="zh-CN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课   明朝的统治</a:t>
            </a:r>
          </a:p>
        </p:txBody>
      </p:sp>
      <p:pic>
        <p:nvPicPr>
          <p:cNvPr id="23" name="图片 22" descr="19300001378954132240340256516_95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0486" y="2688258"/>
            <a:ext cx="2500331" cy="17911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图片 23" descr="201301241007378beb.jpg"/>
          <p:cNvPicPr>
            <a:picLocks noChangeAspect="1"/>
          </p:cNvPicPr>
          <p:nvPr/>
        </p:nvPicPr>
        <p:blipFill>
          <a:blip r:embed="rId6"/>
          <a:srcRect r="50814" b="5986"/>
          <a:stretch>
            <a:fillRect/>
          </a:stretch>
        </p:blipFill>
        <p:spPr>
          <a:xfrm>
            <a:off x="8924339" y="2688264"/>
            <a:ext cx="1596749" cy="18573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图片 24" descr="20100412202252-1228655137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3671" y="2688262"/>
            <a:ext cx="2232436" cy="1785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图片 25" descr="01300000167882121758273559216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2562" y="2688267"/>
            <a:ext cx="2428892" cy="18243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C:\Users\HHH\Desktop\网站标志.gif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613" y="3251201"/>
            <a:ext cx="41624" cy="41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0463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6716B3-F55A-460B-8FA4-1F283E182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E952FD-DA3E-466E-8094-0C0E220DF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145DE79-F096-4A1B-B3DD-F1A53073E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1522074" cy="72009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E691E0B-7ADB-44A2-A2F2-E140AD7C0634}"/>
              </a:ext>
            </a:extLst>
          </p:cNvPr>
          <p:cNvSpPr/>
          <p:nvPr/>
        </p:nvSpPr>
        <p:spPr>
          <a:xfrm>
            <a:off x="1440557" y="2520330"/>
            <a:ext cx="788272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一、建明诛元</a:t>
            </a:r>
            <a:endParaRPr lang="en-US" altLang="zh-CN" sz="4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4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二、强化皇权</a:t>
            </a:r>
            <a:endParaRPr lang="en-US" altLang="zh-CN" sz="4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4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三、经济发展</a:t>
            </a:r>
          </a:p>
        </p:txBody>
      </p:sp>
    </p:spTree>
    <p:extLst>
      <p:ext uri="{BB962C8B-B14F-4D97-AF65-F5344CB8AC3E}">
        <p14:creationId xmlns:p14="http://schemas.microsoft.com/office/powerpoint/2010/main" val="3939396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48"/>
            <a:ext cx="11522074" cy="72009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66303" y="1274596"/>
            <a:ext cx="1094521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5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一、建明诛元</a:t>
            </a:r>
            <a:endParaRPr lang="en-US" altLang="zh-CN" sz="5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21" y="3709461"/>
            <a:ext cx="2376264" cy="258702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4733" y="3600450"/>
            <a:ext cx="1872208" cy="25770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06EB2F2-7716-4F24-B66B-F8AF0562D4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327" y="3388874"/>
            <a:ext cx="1767830" cy="2770366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0EC93357-968C-43EA-814C-EFB9E5919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6094" y="3568776"/>
            <a:ext cx="3719991" cy="2640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9114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" y="0"/>
            <a:ext cx="11522075" cy="72009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40107" y="124912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zh-CN" altLang="en-US" sz="3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明朝建立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405" y="1008164"/>
            <a:ext cx="5014992" cy="598872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资料卡片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背景：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统一策略：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时间：  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建立者：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年号：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都城：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492958" y="1750308"/>
            <a:ext cx="36471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元末，朝政腐败，导</a:t>
            </a:r>
            <a:endParaRPr lang="en-US" altLang="zh-CN" sz="3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54442" y="5134684"/>
            <a:ext cx="32624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朱元璋（明太祖）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44823" y="4622189"/>
            <a:ext cx="15183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1368</a:t>
            </a:r>
            <a:r>
              <a:rPr lang="zh-CN" altLang="en-US" sz="3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344812" y="6142796"/>
            <a:ext cx="32624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应天府（今南京）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358898" y="5615560"/>
            <a:ext cx="954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洪武</a:t>
            </a:r>
          </a:p>
        </p:txBody>
      </p:sp>
      <p:sp>
        <p:nvSpPr>
          <p:cNvPr id="3" name="矩形 2"/>
          <p:cNvSpPr/>
          <p:nvPr/>
        </p:nvSpPr>
        <p:spPr>
          <a:xfrm>
            <a:off x="288433" y="3698859"/>
            <a:ext cx="50738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高筑墙，广积粮，缓称王。</a:t>
            </a:r>
            <a:endParaRPr lang="en-US" altLang="zh-CN" sz="3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P66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相关史事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倒数第三行）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0437" y="2236043"/>
            <a:ext cx="47796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致社会矛盾激化，各地农民起义风起云涌。</a:t>
            </a:r>
          </a:p>
        </p:txBody>
      </p:sp>
      <p:sp>
        <p:nvSpPr>
          <p:cNvPr id="5" name="椭圆形标注 4"/>
          <p:cNvSpPr/>
          <p:nvPr/>
        </p:nvSpPr>
        <p:spPr>
          <a:xfrm>
            <a:off x="5016863" y="5069342"/>
            <a:ext cx="3100473" cy="1206966"/>
          </a:xfrm>
          <a:prstGeom prst="wedgeEllipseCallout">
            <a:avLst>
              <a:gd name="adj1" fmla="val -59579"/>
              <a:gd name="adj2" fmla="val 63238"/>
            </a:avLst>
          </a:prstGeom>
          <a:solidFill>
            <a:srgbClr val="FFFF00"/>
          </a:solidFill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1421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明成祖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迁都到北京。</a:t>
            </a:r>
          </a:p>
        </p:txBody>
      </p:sp>
      <p:pic>
        <p:nvPicPr>
          <p:cNvPr id="7" name="朱元璋">
            <a:hlinkClick r:id="" action="ppaction://media"/>
            <a:extLst>
              <a:ext uri="{FF2B5EF4-FFF2-40B4-BE49-F238E27FC236}">
                <a16:creationId xmlns:a16="http://schemas.microsoft.com/office/drawing/2014/main" id="{9EE6BD82-8EE2-45B7-BADA-4D16AB142C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12966" y="124913"/>
            <a:ext cx="6266233" cy="4699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89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48"/>
            <a:ext cx="11522074" cy="72009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66303" y="1274596"/>
            <a:ext cx="1094521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5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二、强化皇权</a:t>
            </a:r>
            <a:endParaRPr lang="en-US" altLang="zh-CN" sz="5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06EB2F2-7716-4F24-B66B-F8AF0562D4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77" y="3503781"/>
            <a:ext cx="1767830" cy="2770366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0EC93357-968C-43EA-814C-EFB9E5919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845" y="3568775"/>
            <a:ext cx="3719991" cy="2640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4069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" y="0"/>
            <a:ext cx="11522075" cy="72009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" y="1426819"/>
            <a:ext cx="11522066" cy="378565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just"/>
            <a:r>
              <a:rPr lang="zh-CN" altLang="en-US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材料一</a:t>
            </a:r>
            <a:r>
              <a:rPr lang="en-US" altLang="zh-CN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:</a:t>
            </a:r>
            <a:r>
              <a:rPr lang="zh-CN" altLang="en-US" sz="4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明初一段时间曾沿袭元代行省制度</a:t>
            </a:r>
            <a:r>
              <a:rPr lang="en-US" altLang="zh-CN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,</a:t>
            </a:r>
            <a:r>
              <a:rPr lang="zh-CN" altLang="en-US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但元代行省统辖军民</a:t>
            </a:r>
            <a:r>
              <a:rPr lang="en-US" altLang="zh-CN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, “</a:t>
            </a:r>
            <a:r>
              <a:rPr lang="zh-CN" altLang="en-US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凡钱粮、兵甲、屯种、漕运、军国重事，无不领</a:t>
            </a:r>
            <a:r>
              <a:rPr lang="en-US" altLang="zh-CN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(</a:t>
            </a:r>
            <a:r>
              <a:rPr lang="zh-CN" altLang="en-US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掌管</a:t>
            </a:r>
            <a:r>
              <a:rPr lang="en-US" altLang="zh-CN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)</a:t>
            </a:r>
            <a:r>
              <a:rPr lang="zh-CN" altLang="en-US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之”，</a:t>
            </a:r>
            <a:r>
              <a:rPr lang="zh-CN" altLang="en-US" sz="4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权力太大</a:t>
            </a:r>
            <a:r>
              <a:rPr lang="en-US" altLang="zh-CN" sz="4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,</a:t>
            </a:r>
            <a:r>
              <a:rPr lang="zh-CN" altLang="en-US" sz="4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不利于中央集权。</a:t>
            </a:r>
          </a:p>
          <a:p>
            <a:pPr algn="r"/>
            <a:r>
              <a:rPr lang="en-US" altLang="zh-CN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——《</a:t>
            </a:r>
            <a:r>
              <a:rPr lang="zh-CN" altLang="en-US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历史教学问题</a:t>
            </a:r>
            <a:r>
              <a:rPr lang="en-US" altLang="zh-CN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5112968" y="4429085"/>
            <a:ext cx="6012931" cy="646986"/>
          </a:xfrm>
          <a:prstGeom prst="round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政治形势：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①地方官员手握重权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720481" y="5472663"/>
            <a:ext cx="10513167" cy="1328023"/>
          </a:xfrm>
          <a:prstGeom prst="round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pPr algn="just"/>
            <a:r>
              <a:rPr lang="zh-CN" altLang="en-US" sz="3600" dirty="0">
                <a:latin typeface="华文琥珀" panose="02010800040101010101" pitchFamily="2" charset="-122"/>
                <a:ea typeface="华文琥珀" panose="02010800040101010101" pitchFamily="2" charset="-122"/>
              </a:rPr>
              <a:t>◆角色扮演</a:t>
            </a:r>
            <a:r>
              <a:rPr lang="zh-CN" altLang="zh-CN" sz="3600" dirty="0">
                <a:latin typeface="华文琥珀" panose="02010800040101010101" pitchFamily="2" charset="-122"/>
                <a:ea typeface="华文琥珀" panose="02010800040101010101" pitchFamily="2" charset="-122"/>
              </a:rPr>
              <a:t>：</a:t>
            </a:r>
            <a:endParaRPr lang="en-US" altLang="zh-CN" sz="3600" dirty="0"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pPr algn="just"/>
            <a:r>
              <a:rPr lang="zh-CN" altLang="en-US" sz="3600" dirty="0">
                <a:latin typeface="华文琥珀" panose="02010800040101010101" pitchFamily="2" charset="-122"/>
                <a:ea typeface="华文琥珀" panose="02010800040101010101" pitchFamily="2" charset="-122"/>
              </a:rPr>
              <a:t>针对这个烦恼，如果你是朱元璋，你会怎么做呢？</a:t>
            </a:r>
            <a:endParaRPr lang="zh-CN" altLang="zh-CN" sz="3600" dirty="0"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224533" y="543934"/>
            <a:ext cx="5365671" cy="783193"/>
          </a:xfrm>
          <a:prstGeom prst="round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lvl="0" algn="ctr"/>
            <a:r>
              <a:rPr lang="zh-CN" altLang="en-US" sz="4000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建立霸业后的烦恼一：</a:t>
            </a:r>
            <a:endParaRPr lang="en-US" altLang="zh-CN" sz="4000" dirty="0">
              <a:solidFill>
                <a:srgbClr val="FF0000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" y="0"/>
            <a:ext cx="1428750" cy="1327127"/>
          </a:xfrm>
          <a:prstGeom prst="rect">
            <a:avLst/>
          </a:prstGeom>
        </p:spPr>
      </p:pic>
      <p:pic>
        <p:nvPicPr>
          <p:cNvPr id="9" name="图片 8" descr="图片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4259" y="-150339"/>
            <a:ext cx="2188283" cy="1877413"/>
          </a:xfrm>
          <a:prstGeom prst="rect">
            <a:avLst/>
          </a:prstGeom>
        </p:spPr>
      </p:pic>
      <p:pic>
        <p:nvPicPr>
          <p:cNvPr id="12" name="图片 11" descr="图片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7878" y="-648023"/>
            <a:ext cx="2188283" cy="1877413"/>
          </a:xfrm>
          <a:prstGeom prst="rect">
            <a:avLst/>
          </a:prstGeom>
        </p:spPr>
      </p:pic>
      <p:sp>
        <p:nvSpPr>
          <p:cNvPr id="8" name="内容占位符 7">
            <a:extLst>
              <a:ext uri="{FF2B5EF4-FFF2-40B4-BE49-F238E27FC236}">
                <a16:creationId xmlns:a16="http://schemas.microsoft.com/office/drawing/2014/main" id="{5FFA89F4-C19A-41CC-AFAE-233A45AD8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534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" y="943"/>
            <a:ext cx="11522075" cy="72009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2406" y="72062"/>
            <a:ext cx="60228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朱元璋全面改革官制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399" y="627956"/>
            <a:ext cx="11305256" cy="1532334"/>
          </a:xfrm>
          <a:prstGeom prst="roundRect">
            <a:avLst/>
          </a:prstGeom>
          <a:solidFill>
            <a:schemeClr val="bg1">
              <a:alpha val="74000"/>
            </a:schemeClr>
          </a:solidFill>
        </p:spPr>
        <p:txBody>
          <a:bodyPr wrap="square">
            <a:spAutoFit/>
          </a:bodyPr>
          <a:lstStyle/>
          <a:p>
            <a:pPr defTabSz="914400"/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）在地方：</a:t>
            </a:r>
            <a:endParaRPr lang="en-US" altLang="zh-CN" sz="28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/>
            <a:r>
              <a:rPr lang="en-US" altLang="zh-CN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① 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废除</a:t>
            </a:r>
            <a:r>
              <a:rPr lang="zh-CN" altLang="en-US" sz="2800" b="1" u="sng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行中书省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，分设三司，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分散权力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8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/>
            <a:r>
              <a:rPr lang="en-US" altLang="zh-CN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② 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分封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诸子为王，监控地方，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巩固皇室</a:t>
            </a:r>
            <a:r>
              <a:rPr lang="zh-CN" altLang="en-US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2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P67</a:t>
            </a:r>
            <a:endParaRPr lang="zh-CN" altLang="en-US" sz="28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 rot="5400000">
            <a:off x="4618427" y="3171451"/>
            <a:ext cx="571505" cy="793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角矩形 19"/>
          <p:cNvSpPr/>
          <p:nvPr/>
        </p:nvSpPr>
        <p:spPr>
          <a:xfrm>
            <a:off x="4189401" y="2100252"/>
            <a:ext cx="1428760" cy="71438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08" rIns="91419" bIns="45708" rtlCol="0" anchor="ctr"/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中央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531495" y="4426928"/>
            <a:ext cx="2586339" cy="857256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08" rIns="91419" bIns="45708" rtlCol="0" anchor="ctr"/>
          <a:lstStyle/>
          <a:p>
            <a:pPr algn="ctr"/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布政使司</a:t>
            </a:r>
            <a:endParaRPr lang="en-US" altLang="zh-CN" sz="2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                ）</a:t>
            </a:r>
          </a:p>
        </p:txBody>
      </p:sp>
      <p:sp>
        <p:nvSpPr>
          <p:cNvPr id="22" name="圆角矩形 21"/>
          <p:cNvSpPr/>
          <p:nvPr/>
        </p:nvSpPr>
        <p:spPr>
          <a:xfrm>
            <a:off x="3903651" y="4426928"/>
            <a:ext cx="2143140" cy="857256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08" rIns="91419" bIns="45708" rtlCol="0" anchor="ctr"/>
          <a:lstStyle/>
          <a:p>
            <a:pPr algn="ctr"/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按察使司</a:t>
            </a:r>
            <a:endParaRPr lang="en-US" altLang="zh-CN" sz="2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         ）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7046922" y="4426928"/>
            <a:ext cx="2143140" cy="857256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08" rIns="91419" bIns="45708" rtlCol="0" anchor="ctr"/>
          <a:lstStyle/>
          <a:p>
            <a:pPr algn="ctr"/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都指挥使司（         ）</a:t>
            </a:r>
          </a:p>
        </p:txBody>
      </p:sp>
      <p:sp>
        <p:nvSpPr>
          <p:cNvPr id="24" name="矩形 23"/>
          <p:cNvSpPr/>
          <p:nvPr/>
        </p:nvSpPr>
        <p:spPr>
          <a:xfrm>
            <a:off x="6389892" y="2952382"/>
            <a:ext cx="4627729" cy="954083"/>
          </a:xfrm>
          <a:prstGeom prst="rect">
            <a:avLst/>
          </a:prstGeom>
        </p:spPr>
        <p:txBody>
          <a:bodyPr wrap="square" lIns="91419" tIns="45708" rIns="91419" bIns="45708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三司的长官都由中央任命，</a:t>
            </a:r>
            <a:endParaRPr lang="en-US" altLang="zh-CN" sz="2800" b="1" dirty="0">
              <a:solidFill>
                <a:srgbClr val="99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直接听命于朝廷。</a:t>
            </a:r>
            <a:endParaRPr lang="zh-CN" altLang="en-US" sz="2800" dirty="0">
              <a:solidFill>
                <a:srgbClr val="99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>
            <a:stCxn id="20" idx="2"/>
          </p:cNvCxnSpPr>
          <p:nvPr/>
        </p:nvCxnSpPr>
        <p:spPr>
          <a:xfrm rot="5400000">
            <a:off x="4117595" y="3600079"/>
            <a:ext cx="1571635" cy="791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0800000" flipV="1">
            <a:off x="1903390" y="3926859"/>
            <a:ext cx="6215106" cy="2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5400000" flipH="1" flipV="1">
            <a:off x="1666904" y="4140237"/>
            <a:ext cx="482541" cy="9524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rot="5400000" flipH="1" flipV="1">
            <a:off x="7842267" y="4170434"/>
            <a:ext cx="561981" cy="9524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1125659" y="4820292"/>
            <a:ext cx="1467026" cy="477029"/>
          </a:xfrm>
          <a:prstGeom prst="rect">
            <a:avLst/>
          </a:prstGeom>
        </p:spPr>
        <p:txBody>
          <a:bodyPr wrap="none" lIns="91419" tIns="45708" rIns="91419" bIns="45708">
            <a:spAutoFit/>
          </a:bodyPr>
          <a:lstStyle/>
          <a:p>
            <a:r>
              <a:rPr lang="zh-CN" altLang="en-US" sz="2500" b="1" dirty="0">
                <a:solidFill>
                  <a:srgbClr val="85F44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民政财政</a:t>
            </a:r>
            <a:endParaRPr lang="zh-CN" altLang="en-US" dirty="0">
              <a:solidFill>
                <a:srgbClr val="85F44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600451" y="4820292"/>
            <a:ext cx="825825" cy="477029"/>
          </a:xfrm>
          <a:prstGeom prst="rect">
            <a:avLst/>
          </a:prstGeom>
        </p:spPr>
        <p:txBody>
          <a:bodyPr wrap="none" lIns="91419" tIns="45708" rIns="91419" bIns="45708">
            <a:spAutoFit/>
          </a:bodyPr>
          <a:lstStyle/>
          <a:p>
            <a:r>
              <a:rPr lang="zh-CN" altLang="en-US" sz="2500" b="1" dirty="0">
                <a:solidFill>
                  <a:srgbClr val="85F44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司法</a:t>
            </a:r>
            <a:endParaRPr lang="zh-CN" altLang="en-US" dirty="0">
              <a:solidFill>
                <a:srgbClr val="85F44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761327" y="4853327"/>
            <a:ext cx="825825" cy="477029"/>
          </a:xfrm>
          <a:prstGeom prst="rect">
            <a:avLst/>
          </a:prstGeom>
        </p:spPr>
        <p:txBody>
          <a:bodyPr wrap="none" lIns="91419" tIns="45708" rIns="91419" bIns="45708">
            <a:spAutoFit/>
          </a:bodyPr>
          <a:lstStyle/>
          <a:p>
            <a:r>
              <a:rPr lang="zh-CN" altLang="en-US" sz="2500" b="1" dirty="0">
                <a:solidFill>
                  <a:srgbClr val="85F44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军务</a:t>
            </a:r>
            <a:endParaRPr lang="zh-CN" altLang="en-US" dirty="0">
              <a:solidFill>
                <a:srgbClr val="85F44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3760774" y="3100384"/>
            <a:ext cx="2428892" cy="71438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08" rIns="91419" bIns="45708" rtlCol="0" anchor="ctr"/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行中书省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646118" y="5884257"/>
            <a:ext cx="7571303" cy="715089"/>
          </a:xfrm>
          <a:prstGeom prst="round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彼此互不统辖、互相配合、互相牵制</a:t>
            </a:r>
          </a:p>
        </p:txBody>
      </p:sp>
    </p:spTree>
    <p:extLst>
      <p:ext uri="{BB962C8B-B14F-4D97-AF65-F5344CB8AC3E}">
        <p14:creationId xmlns:p14="http://schemas.microsoft.com/office/powerpoint/2010/main" val="411552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21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0" grpId="0" animBg="1"/>
      <p:bldP spid="21" grpId="0" animBg="1"/>
      <p:bldP spid="22" grpId="0" animBg="1"/>
      <p:bldP spid="23" grpId="0" animBg="1"/>
      <p:bldP spid="24" grpId="0"/>
      <p:bldP spid="29" grpId="0"/>
      <p:bldP spid="30" grpId="0"/>
      <p:bldP spid="31" grpId="0"/>
      <p:bldP spid="32" grpId="0" animBg="1"/>
      <p:bldP spid="32" grpId="1" animBg="1"/>
      <p:bldP spid="3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CORM_RATE_QUIZZES" val="0"/>
  <p:tag name="ISPRING_RESOURCE_PATHS_HASH" val="875d5e6560ba36884527413a53517d17866972f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1_Office 主题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34163</TotalTime>
  <Words>3678</Words>
  <Application>Microsoft Office PowerPoint</Application>
  <PresentationFormat>自定义</PresentationFormat>
  <Paragraphs>321</Paragraphs>
  <Slides>29</Slides>
  <Notes>25</Notes>
  <HiddenSlides>0</HiddenSlides>
  <MMClips>3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8</vt:i4>
      </vt:variant>
      <vt:variant>
        <vt:lpstr>幻灯片标题</vt:lpstr>
      </vt:variant>
      <vt:variant>
        <vt:i4>29</vt:i4>
      </vt:variant>
    </vt:vector>
  </HeadingPairs>
  <TitlesOfParts>
    <vt:vector size="49" baseType="lpstr">
      <vt:lpstr>黑体</vt:lpstr>
      <vt:lpstr>华文行楷</vt:lpstr>
      <vt:lpstr>华文琥珀</vt:lpstr>
      <vt:lpstr>华文楷体</vt:lpstr>
      <vt:lpstr>华文新魏</vt:lpstr>
      <vt:lpstr>楷体</vt:lpstr>
      <vt:lpstr>微软雅黑</vt:lpstr>
      <vt:lpstr>Arial</vt:lpstr>
      <vt:lpstr>Calibri</vt:lpstr>
      <vt:lpstr>Calibri Light</vt:lpstr>
      <vt:lpstr>Segoe UI Symbol</vt:lpstr>
      <vt:lpstr>Times New Roman</vt:lpstr>
      <vt:lpstr>Office 主题​​</vt:lpstr>
      <vt:lpstr>2_Office 主题</vt:lpstr>
      <vt:lpstr>3_Office 主题</vt:lpstr>
      <vt:lpstr>4_Office 主题</vt:lpstr>
      <vt:lpstr>Office 主题</vt:lpstr>
      <vt:lpstr>1_Office 主题​​</vt:lpstr>
      <vt:lpstr>3_Office 主题​​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Sky123.Org</dc:creator>
  <cp:lastModifiedBy>会玲 郭</cp:lastModifiedBy>
  <cp:revision>2151</cp:revision>
  <cp:lastPrinted>2019-05-09T02:43:05Z</cp:lastPrinted>
  <dcterms:created xsi:type="dcterms:W3CDTF">2015-10-28T12:59:19Z</dcterms:created>
  <dcterms:modified xsi:type="dcterms:W3CDTF">2020-03-23T08:47:12Z</dcterms:modified>
</cp:coreProperties>
</file>